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20" r:id="rId3"/>
    <p:sldId id="619" r:id="rId4"/>
    <p:sldId id="621" r:id="rId5"/>
    <p:sldId id="622" r:id="rId6"/>
    <p:sldId id="623" r:id="rId7"/>
    <p:sldId id="625" r:id="rId8"/>
    <p:sldId id="626" r:id="rId9"/>
    <p:sldId id="628" r:id="rId10"/>
    <p:sldId id="629" r:id="rId11"/>
    <p:sldId id="630" r:id="rId12"/>
    <p:sldId id="631" r:id="rId13"/>
    <p:sldId id="627" r:id="rId14"/>
    <p:sldId id="624" r:id="rId15"/>
  </p:sldIdLst>
  <p:sldSz cx="9144000" cy="6858000" type="screen4x3"/>
  <p:notesSz cx="6669088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45"/>
    <a:srgbClr val="FF9933"/>
    <a:srgbClr val="C86FCF"/>
    <a:srgbClr val="9AE23A"/>
    <a:srgbClr val="00B9E5"/>
    <a:srgbClr val="FF6565"/>
    <a:srgbClr val="8D5B5B"/>
    <a:srgbClr val="FFD200"/>
    <a:srgbClr val="FF939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7412" autoAdjust="0"/>
  </p:normalViewPr>
  <p:slideViewPr>
    <p:cSldViewPr>
      <p:cViewPr>
        <p:scale>
          <a:sx n="100" d="100"/>
          <a:sy n="100" d="100"/>
        </p:scale>
        <p:origin x="-169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827925-5E01-449A-A04A-4E3077755C1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C4007E-CCF7-4809-A560-7AB28A640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4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6994EB-924C-4D29-AEB1-75E7B6AF187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592E3-8D1B-4B0A-BA64-2B967F670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82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6B4A-6286-4F33-AAA2-C6CC1B36F40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9450-FC63-4227-A13D-6C5D6915E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0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AE68-A120-4C60-A5CE-DDCE6260892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4E16-3B58-4A54-BD2B-60B063CF3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38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10F9-C48A-4A41-A2F0-8F871AEB1A43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0E99-0174-432A-A3FB-5A8903BB3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7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123F-F825-491A-BFDB-91B5BB32E08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0B05-0597-4003-A552-653A4CB95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11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3B07-39F5-4A02-BB59-00BBCFBE008D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C85D-C74C-47B2-981B-24D987B26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89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2E90-AD0D-4397-B073-C0292DF5D87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417B-EBD7-46EB-9136-8A71885761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7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B125-E1AC-4611-89F1-0A97C44FDF7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35E1-FA6F-4E84-8D45-976416A1E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2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E7FB-1BF6-4B54-A5C9-9D81870D1EFD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35D-174F-4708-A5D0-0843CF4BC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02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794D-C8EA-4EF9-8D12-582BE59F51E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AD22-4CB8-45B0-B814-AA6C4F9FE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86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E770-C7C7-479A-AE77-FC0F03E6198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E4E9-D720-446D-9E74-DC3091DEDB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91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B4BC-5D45-4452-8B22-A1EE6D8B9A7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27E2-1DD0-4D64-82E5-A6A8F51B4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1"/>
            </a:gs>
            <a:gs pos="100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5C1D9-DD3A-4E24-AAF8-38A63F4210E3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33170A-0267-4022-980A-731955390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771800" y="691918"/>
            <a:ext cx="6372200" cy="6166082"/>
            <a:chOff x="3851921" y="823508"/>
            <a:chExt cx="6236211" cy="6034492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851921" y="823508"/>
              <a:ext cx="3240856" cy="6034492"/>
            </a:xfrm>
            <a:prstGeom prst="triangle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472346" y="823508"/>
              <a:ext cx="4615786" cy="6034492"/>
            </a:xfrm>
            <a:prstGeom prst="rect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7524328" y="261228"/>
            <a:ext cx="1457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Gotham Pro" panose="02000503040000020004" pitchFamily="2" charset="0"/>
                <a:cs typeface="Gotham Pro" panose="02000503040000020004" pitchFamily="2" charset="0"/>
              </a:rPr>
              <a:t>©Михаил </a:t>
            </a:r>
            <a:r>
              <a:rPr lang="ru-RU" altLang="ru-RU" sz="1000" smtClean="0">
                <a:latin typeface="Gotham Pro" panose="02000503040000020004" pitchFamily="2" charset="0"/>
                <a:cs typeface="Gotham Pro" panose="02000503040000020004" pitchFamily="2" charset="0"/>
              </a:rPr>
              <a:t>Люфанов</a:t>
            </a:r>
            <a:endParaRPr lang="en-US" altLang="ru-RU" sz="1000" smtClean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4643438" y="2349500"/>
            <a:ext cx="42608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smtClean="0">
                <a:solidFill>
                  <a:schemeClr val="bg1"/>
                </a:solidFill>
              </a:rPr>
              <a:t>ТЕОРИЯ И ПРАКТИКА</a:t>
            </a:r>
            <a:br>
              <a:rPr lang="ru-RU" altLang="ru-RU" sz="3000" smtClean="0">
                <a:solidFill>
                  <a:schemeClr val="bg1"/>
                </a:solidFill>
              </a:rPr>
            </a:br>
            <a:r>
              <a:rPr lang="ru-RU" altLang="ru-RU" sz="3000" smtClean="0">
                <a:solidFill>
                  <a:schemeClr val="bg1"/>
                </a:solidFill>
              </a:rPr>
              <a:t>ПРОДАЖ СЛОЖНЫХ</a:t>
            </a:r>
            <a:br>
              <a:rPr lang="ru-RU" altLang="ru-RU" sz="3000" smtClean="0">
                <a:solidFill>
                  <a:schemeClr val="bg1"/>
                </a:solidFill>
              </a:rPr>
            </a:br>
            <a:r>
              <a:rPr lang="ru-RU" altLang="ru-RU" sz="3000" smtClean="0">
                <a:solidFill>
                  <a:schemeClr val="bg1"/>
                </a:solidFill>
              </a:rPr>
              <a:t>ПРОДУКТОВ И УСЛУГ</a:t>
            </a:r>
            <a:endParaRPr lang="ru-RU" altLang="ru-RU" sz="3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dirty="0"/>
              <a:t>  </a:t>
            </a: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DC45"/>
                </a:solidFill>
              </a:rPr>
              <a:t>Авторский </a:t>
            </a:r>
            <a:r>
              <a:rPr lang="ru-RU" altLang="ru-RU" sz="1600">
                <a:solidFill>
                  <a:srgbClr val="FFDC45"/>
                </a:solidFill>
              </a:rPr>
              <a:t>учебный </a:t>
            </a:r>
            <a:r>
              <a:rPr lang="ru-RU" altLang="ru-RU" sz="1600" smtClean="0">
                <a:solidFill>
                  <a:srgbClr val="FFDC45"/>
                </a:solidFill>
              </a:rPr>
              <a:t>курс</a:t>
            </a:r>
            <a:br>
              <a:rPr lang="ru-RU" altLang="ru-RU" sz="1600" smtClean="0">
                <a:solidFill>
                  <a:srgbClr val="FFDC45"/>
                </a:solidFill>
              </a:rPr>
            </a:br>
            <a:r>
              <a:rPr lang="ru-RU" altLang="ru-RU" sz="1600" smtClean="0">
                <a:solidFill>
                  <a:srgbClr val="FFDC45"/>
                </a:solidFill>
              </a:rPr>
              <a:t>Михаила Люфанова</a:t>
            </a:r>
            <a:endParaRPr lang="ru-RU" altLang="ru-RU" sz="1600" dirty="0">
              <a:solidFill>
                <a:srgbClr val="FFDC45"/>
              </a:solidFill>
            </a:endParaRPr>
          </a:p>
        </p:txBody>
      </p:sp>
      <p:sp>
        <p:nvSpPr>
          <p:cNvPr id="2053" name="Прямоугольник 17"/>
          <p:cNvSpPr>
            <a:spLocks noChangeArrowheads="1"/>
          </p:cNvSpPr>
          <p:nvPr/>
        </p:nvSpPr>
        <p:spPr bwMode="auto">
          <a:xfrm>
            <a:off x="4643438" y="4725144"/>
            <a:ext cx="2433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24–25 сентября </a:t>
            </a:r>
            <a:r>
              <a:rPr lang="ru-RU" altLang="ru-RU" sz="1600">
                <a:solidFill>
                  <a:schemeClr val="tx1">
                    <a:lumMod val="50000"/>
                    <a:lumOff val="50000"/>
                  </a:schemeClr>
                </a:solidFill>
              </a:rPr>
              <a:t>2015 </a:t>
            </a:r>
            <a:r>
              <a:rPr lang="ru-RU" alt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г. </a:t>
            </a:r>
            <a:r>
              <a:rPr lang="ru-RU" alt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Москва</a:t>
            </a: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55" y="5632631"/>
            <a:ext cx="90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568852" y="5784255"/>
            <a:ext cx="1939676" cy="616312"/>
            <a:chOff x="3561012" y="539388"/>
            <a:chExt cx="1939676" cy="616312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4029075" y="549275"/>
              <a:ext cx="1471613" cy="36036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3561012" y="549275"/>
              <a:ext cx="1203870" cy="360363"/>
            </a:xfrm>
            <a:prstGeom prst="roundRect">
              <a:avLst>
                <a:gd name="adj" fmla="val 50000"/>
              </a:avLst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3643313" y="878891"/>
              <a:ext cx="1857375" cy="27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200">
                  <a:solidFill>
                    <a:schemeClr val="bg2"/>
                  </a:solidFill>
                </a:rPr>
                <a:t>Ресурс продавцов №1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39952" y="549275"/>
              <a:ext cx="914400" cy="360363"/>
            </a:xfrm>
            <a:prstGeom prst="rect">
              <a:avLst/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0"/>
            <p:cNvSpPr>
              <a:spLocks noChangeArrowheads="1"/>
            </p:cNvSpPr>
            <p:nvPr/>
          </p:nvSpPr>
          <p:spPr bwMode="auto">
            <a:xfrm>
              <a:off x="3614764" y="539388"/>
              <a:ext cx="1821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ru-RU" smtClean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SalesPortal.ru</a:t>
              </a:r>
              <a:endParaRPr lang="ru-RU" altLang="ru-RU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Базовые предпосылки успешных продаж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827088" y="1196975"/>
            <a:ext cx="561712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</a:pPr>
            <a:r>
              <a:rPr lang="ru-RU" altLang="ru-RU" sz="20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 могут быть осуществлены </a:t>
            </a:r>
            <a:r>
              <a:rPr lang="ru-RU" altLang="ru-RU" sz="20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20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 </a:t>
            </a:r>
            <a:r>
              <a:rPr lang="ru-RU" altLang="ru-RU" sz="20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наличии 4 важных факторов: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Существует рыночная потребность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предлагаемом товаре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или услуге (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ниша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)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Компания обладает товаром или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услугой, которые представляют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ценность с точки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зрения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клиента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 рынке есть достаточно клиентов,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которые обладают деньгами, нуждой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или желанием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их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приобретать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Компания обладает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достаточными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ресурсами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чтобы:</a:t>
            </a:r>
          </a:p>
          <a:p>
            <a:pPr marL="800100" lvl="2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Репродуцировать данный товар/услугу</a:t>
            </a:r>
          </a:p>
          <a:p>
            <a:pPr marL="800100" lvl="2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Находить новых клиентов и поддерживать взаимоотношения с существующими</a:t>
            </a:r>
          </a:p>
          <a:p>
            <a:pPr marL="800100" lvl="2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Информировать о своих предложениях</a:t>
            </a:r>
          </a:p>
          <a:p>
            <a:pPr marL="800100" lvl="2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Выполнять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свои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коммерческие обещания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0192" y="1340768"/>
            <a:ext cx="1193770" cy="119377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НУЖДА</a:t>
            </a:r>
            <a:endParaRPr lang="ru-RU" sz="12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50110" y="1916832"/>
            <a:ext cx="1570750" cy="1570750"/>
          </a:xfrm>
          <a:prstGeom prst="ellipse">
            <a:avLst/>
          </a:prstGeom>
          <a:solidFill>
            <a:srgbClr val="9AE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ЦЕННОСТЬ</a:t>
            </a:r>
            <a:endParaRPr lang="ru-RU" sz="1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24128" y="2708920"/>
            <a:ext cx="1942350" cy="1942350"/>
          </a:xfrm>
          <a:prstGeom prst="ellipse">
            <a:avLst/>
          </a:prstGeom>
          <a:solidFill>
            <a:srgbClr val="C86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ДОСТАТОЧНО</a:t>
            </a:r>
            <a:b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КЛИЕНТОВ</a:t>
            </a:r>
            <a:endParaRPr lang="ru-RU" sz="1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16480" y="3836689"/>
            <a:ext cx="2040583" cy="2040583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ДОСТАТОЧНО</a:t>
            </a:r>
            <a:b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РЕСУРСОВ</a:t>
            </a:r>
            <a:endParaRPr lang="ru-RU" sz="1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Почему люди что-то покупают?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187450" y="1412875"/>
            <a:ext cx="45720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Обычно люди покупают, потому что хотят что-то </a:t>
            </a:r>
            <a:r>
              <a:rPr lang="ru-RU" altLang="ru-RU" sz="18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изменить 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своей жизни или в жизни своей компании.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Очень редко 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продажа происходит </a:t>
            </a:r>
            <a:b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из-за технических особенностей или простой привлекательности услуги.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Людям </a:t>
            </a:r>
            <a:r>
              <a:rPr lang="ru-RU" altLang="ru-RU" sz="18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стремятся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 таким вещам,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как 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общение, престиж, коммуникации, защита, уют, комфорт, эффективность, рост бизнеса, контроль и т.д.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Этих целей можно достичь </a:t>
            </a:r>
            <a:r>
              <a:rPr lang="ru-RU" altLang="ru-RU" sz="18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разными </a:t>
            </a:r>
            <a:r>
              <a:rPr lang="ru-RU" altLang="ru-RU" sz="1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методами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или 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способами, по разной цене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 помощью разных посредников.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61" y="1525588"/>
            <a:ext cx="2481263" cy="384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67744" y="1196752"/>
            <a:ext cx="4252663" cy="42526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81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Главные драйверы покупки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71" y="2509546"/>
            <a:ext cx="3737737" cy="3750195"/>
          </a:xfrm>
          <a:prstGeom prst="rect">
            <a:avLst/>
          </a:prstGeom>
        </p:spPr>
      </p:pic>
      <p:pic>
        <p:nvPicPr>
          <p:cNvPr id="13" name="Picture 4" descr="http://goodmenproject.com/wp-content/uploads/2010/11/Useless-m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/>
          <a:stretch/>
        </p:blipFill>
        <p:spPr bwMode="auto">
          <a:xfrm>
            <a:off x="2267744" y="5362343"/>
            <a:ext cx="1205339" cy="897398"/>
          </a:xfrm>
          <a:prstGeom prst="rect">
            <a:avLst/>
          </a:prstGeom>
          <a:solidFill>
            <a:srgbClr val="FFD200"/>
          </a:solidFill>
          <a:ln w="190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4" name="Овал 13"/>
          <p:cNvSpPr/>
          <p:nvPr/>
        </p:nvSpPr>
        <p:spPr>
          <a:xfrm>
            <a:off x="827584" y="1628800"/>
            <a:ext cx="2447925" cy="2449512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94895" y="1627560"/>
            <a:ext cx="2449513" cy="2449512"/>
          </a:xfrm>
          <a:prstGeom prst="ellipse">
            <a:avLst/>
          </a:prstGeom>
          <a:solidFill>
            <a:srgbClr val="9AE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827584" y="2576557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000">
                <a:latin typeface="Gotham Pro" panose="02000503040000020004" pitchFamily="2" charset="0"/>
                <a:cs typeface="Gotham Pro" panose="02000503040000020004" pitchFamily="2" charset="0"/>
              </a:rPr>
              <a:t>НУЖДА</a:t>
            </a:r>
            <a:endParaRPr lang="ru-RU" altLang="ru-RU" sz="3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5794895" y="2575317"/>
            <a:ext cx="24495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smtClean="0">
                <a:latin typeface="Gotham Pro" panose="02000503040000020004" pitchFamily="2" charset="0"/>
                <a:cs typeface="Gotham Pro" panose="02000503040000020004" pitchFamily="2" charset="0"/>
              </a:rPr>
              <a:t>ЖЕЛАНИЕ</a:t>
            </a:r>
            <a:endParaRPr lang="en-US" altLang="ru-RU" sz="3000" smtClean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0" y="4550698"/>
            <a:ext cx="3600450" cy="84023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9pPr>
          </a:lstStyle>
          <a:p>
            <a:pPr algn="r"/>
            <a:r>
              <a:rPr lang="ru-RU" altLang="ru-RU" sz="1800">
                <a:latin typeface="Gotham Pro" panose="02000503040000020004" pitchFamily="2" charset="0"/>
                <a:cs typeface="Gotham Pro" panose="02000503040000020004" pitchFamily="2" charset="0"/>
              </a:rPr>
              <a:t>Основной драйвер человеческой </a:t>
            </a:r>
            <a:r>
              <a:rPr lang="ru-RU" altLang="ru-RU" sz="1800" smtClean="0">
                <a:latin typeface="Gotham Pro" panose="02000503040000020004" pitchFamily="2" charset="0"/>
                <a:cs typeface="Gotham Pro" panose="02000503040000020004" pitchFamily="2" charset="0"/>
              </a:rPr>
              <a:t>жизни</a:t>
            </a:r>
            <a:br>
              <a:rPr lang="ru-RU" altLang="ru-RU" sz="1800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800" smtClean="0"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ru-RU" altLang="ru-RU" sz="1800">
                <a:latin typeface="Gotham Pro" panose="02000503040000020004" pitchFamily="2" charset="0"/>
                <a:cs typeface="Gotham Pro" panose="02000503040000020004" pitchFamily="2" charset="0"/>
              </a:rPr>
              <a:t>основа многих </a:t>
            </a:r>
            <a:r>
              <a:rPr lang="ru-RU" altLang="ru-RU" sz="1800" smtClean="0">
                <a:latin typeface="Gotham Pro" panose="02000503040000020004" pitchFamily="2" charset="0"/>
                <a:cs typeface="Gotham Pro" panose="02000503040000020004" pitchFamily="2" charset="0"/>
              </a:rPr>
              <a:t>проблем</a:t>
            </a:r>
            <a:endParaRPr lang="ru-RU" altLang="ru-RU" sz="180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292080" y="4521670"/>
            <a:ext cx="3847331" cy="84023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«Мягкие нужды» из серии «хотелось бы», «неплохо бы»,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основа многих радостей</a:t>
            </a:r>
            <a:endParaRPr lang="ru-RU" altLang="ru-RU" sz="18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04" y="5362343"/>
            <a:ext cx="1346099" cy="897399"/>
          </a:xfrm>
          <a:prstGeom prst="rect">
            <a:avLst/>
          </a:prstGeom>
          <a:solidFill>
            <a:srgbClr val="FFD200"/>
          </a:solidFill>
          <a:ln w="190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377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682973" y="823508"/>
            <a:ext cx="5461026" cy="6034492"/>
            <a:chOff x="3851920" y="823508"/>
            <a:chExt cx="5461026" cy="6034492"/>
          </a:xfrm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3851920" y="823508"/>
              <a:ext cx="3240856" cy="6034492"/>
            </a:xfrm>
            <a:prstGeom prst="triangle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72347" y="823508"/>
              <a:ext cx="3840599" cy="6034492"/>
            </a:xfrm>
            <a:prstGeom prst="rect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9"/>
          <p:cNvSpPr>
            <a:spLocks noChangeArrowheads="1"/>
          </p:cNvSpPr>
          <p:nvPr/>
        </p:nvSpPr>
        <p:spPr bwMode="auto">
          <a:xfrm>
            <a:off x="6971763" y="6309320"/>
            <a:ext cx="18213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chemeClr val="bg1">
                    <a:lumMod val="8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©Михаил Люфанов, 2015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chemeClr val="bg1">
                    <a:lumMod val="8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www.salesportal.ru</a:t>
            </a:r>
            <a:endParaRPr lang="ru-RU" altLang="ru-RU" sz="1000">
              <a:solidFill>
                <a:schemeClr val="bg1">
                  <a:lumMod val="8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46" y="1700808"/>
            <a:ext cx="3167410" cy="396044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Часть 2</a:t>
            </a:r>
            <a:br>
              <a:rPr lang="ru-RU" altLang="ru-RU" sz="2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Базовая теория продаж </a:t>
            </a:r>
            <a:b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понятие «Ценность»</a:t>
            </a:r>
            <a:b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___</a:t>
            </a:r>
            <a:b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английском языке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для обозначения задач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клиента используются слова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issue, task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и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challenge. </a:t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 нашим людям больше нравится слово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problem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RU" sz="1600"/>
          </a:p>
        </p:txBody>
      </p:sp>
      <p:grpSp>
        <p:nvGrpSpPr>
          <p:cNvPr id="14" name="Группа 13"/>
          <p:cNvGrpSpPr/>
          <p:nvPr/>
        </p:nvGrpSpPr>
        <p:grpSpPr>
          <a:xfrm>
            <a:off x="5580112" y="6309320"/>
            <a:ext cx="1240388" cy="276999"/>
            <a:chOff x="179512" y="6286045"/>
            <a:chExt cx="1240388" cy="276999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478830" y="6309322"/>
              <a:ext cx="941070" cy="23044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179512" y="6309322"/>
              <a:ext cx="769853" cy="230446"/>
            </a:xfrm>
            <a:prstGeom prst="roundRect">
              <a:avLst>
                <a:gd name="adj" fmla="val 50000"/>
              </a:avLst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9734" y="6309322"/>
              <a:ext cx="584742" cy="230446"/>
            </a:xfrm>
            <a:prstGeom prst="rect">
              <a:avLst/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200"/>
            </a:p>
          </p:txBody>
        </p:sp>
        <p:sp>
          <p:nvSpPr>
            <p:cNvPr id="18" name="Прямоугольник 10"/>
            <p:cNvSpPr>
              <a:spLocks noChangeArrowheads="1"/>
            </p:cNvSpPr>
            <p:nvPr/>
          </p:nvSpPr>
          <p:spPr bwMode="auto">
            <a:xfrm>
              <a:off x="179724" y="6286045"/>
              <a:ext cx="12330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ru-RU" sz="1200" smtClean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SalesPortal.ru</a:t>
              </a:r>
              <a:endParaRPr lang="ru-RU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59382"/>
              </p:ext>
            </p:extLst>
          </p:nvPr>
        </p:nvGraphicFramePr>
        <p:xfrm>
          <a:off x="-4763" y="0"/>
          <a:ext cx="9148763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Image" r:id="rId3" imgW="12698413" imgH="9523810" progId="Photoshop.Image.13">
                  <p:embed/>
                </p:oleObj>
              </mc:Choice>
              <mc:Fallback>
                <p:oleObj name="Image" r:id="rId3" imgW="12698413" imgH="952381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0"/>
                        <a:ext cx="9148763" cy="686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3682973" y="823508"/>
            <a:ext cx="5461026" cy="6034492"/>
            <a:chOff x="3851920" y="823508"/>
            <a:chExt cx="5461026" cy="6034492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>
              <a:off x="3851920" y="823508"/>
              <a:ext cx="3240856" cy="6034492"/>
            </a:xfrm>
            <a:prstGeom prst="triangle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72347" y="823508"/>
              <a:ext cx="3840599" cy="6034492"/>
            </a:xfrm>
            <a:prstGeom prst="rect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72926"/>
            <a:ext cx="909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6418263" y="5880129"/>
            <a:ext cx="2242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Михаил Люфанов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mike@salesportal.ru</a:t>
            </a:r>
            <a:endParaRPr lang="en-US" altLang="ru-RU" sz="1600" dirty="0">
              <a:solidFill>
                <a:srgbClr val="FFDC45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8-903-719-98-07</a:t>
            </a:r>
            <a:endParaRPr lang="ru-RU" altLang="ru-RU" sz="1600">
              <a:solidFill>
                <a:srgbClr val="FFDC45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46" y="1484784"/>
            <a:ext cx="3167410" cy="367240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Спасибо</a:t>
            </a:r>
            <a:r>
              <a:rPr lang="ru-RU" altLang="ru-RU" sz="3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!</a:t>
            </a:r>
            <a:r>
              <a:rPr lang="ru-RU" altLang="ru-RU" sz="3000" b="1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3000" b="1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___</a:t>
            </a:r>
            <a:b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Все любят покупать,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 никто не любит,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когда ему продают.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 продавайте.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Делайте так, чтобы 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 вас хотели купить!</a:t>
            </a:r>
            <a:b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RU" sz="1600"/>
          </a:p>
        </p:txBody>
      </p:sp>
      <p:grpSp>
        <p:nvGrpSpPr>
          <p:cNvPr id="30" name="Группа 29"/>
          <p:cNvGrpSpPr/>
          <p:nvPr/>
        </p:nvGrpSpPr>
        <p:grpSpPr>
          <a:xfrm>
            <a:off x="5508625" y="4725144"/>
            <a:ext cx="1939676" cy="616312"/>
            <a:chOff x="3561012" y="539388"/>
            <a:chExt cx="1939676" cy="616312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4029075" y="549275"/>
              <a:ext cx="1471613" cy="36036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3561012" y="549275"/>
              <a:ext cx="1203870" cy="360363"/>
            </a:xfrm>
            <a:prstGeom prst="roundRect">
              <a:avLst>
                <a:gd name="adj" fmla="val 50000"/>
              </a:avLst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3643313" y="878891"/>
              <a:ext cx="1857375" cy="27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200">
                  <a:solidFill>
                    <a:schemeClr val="bg2"/>
                  </a:solidFill>
                </a:rPr>
                <a:t>Ресурс продавцов №1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39952" y="549275"/>
              <a:ext cx="914400" cy="360363"/>
            </a:xfrm>
            <a:prstGeom prst="rect">
              <a:avLst/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10"/>
            <p:cNvSpPr>
              <a:spLocks noChangeArrowheads="1"/>
            </p:cNvSpPr>
            <p:nvPr/>
          </p:nvSpPr>
          <p:spPr bwMode="auto">
            <a:xfrm>
              <a:off x="3614764" y="539388"/>
              <a:ext cx="1821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ru-RU" smtClean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SalesPortal.ru</a:t>
              </a:r>
              <a:endParaRPr lang="ru-RU" altLang="ru-RU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0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Программа курса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68924" y="1125538"/>
            <a:ext cx="0" cy="518378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787652" y="1484784"/>
            <a:ext cx="3744788" cy="46085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t" anchorCtr="0"/>
          <a:lstStyle>
            <a:defPPr>
              <a:defRPr lang="ru-RU"/>
            </a:defPPr>
            <a:lvl1pPr marL="342900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altLang="ru-RU"/>
              <a:t>Кто наш покупатель?</a:t>
            </a:r>
          </a:p>
          <a:p>
            <a:r>
              <a:rPr lang="ru-RU" altLang="ru-RU"/>
              <a:t>Какую потребность мы удовлетворяем?</a:t>
            </a:r>
          </a:p>
          <a:p>
            <a:r>
              <a:rPr lang="ru-RU" altLang="ru-RU"/>
              <a:t>Как строится запрос и что обычно клиент находит?</a:t>
            </a:r>
            <a:endParaRPr lang="en-US" altLang="ru-RU"/>
          </a:p>
          <a:p>
            <a:r>
              <a:rPr lang="ru-RU" altLang="ru-RU"/>
              <a:t>Что и как мы продаём?</a:t>
            </a:r>
          </a:p>
          <a:p>
            <a:r>
              <a:rPr lang="ru-RU" altLang="ru-RU"/>
              <a:t>Каковы наши ключевые функции и бенефиты?</a:t>
            </a:r>
          </a:p>
          <a:p>
            <a:r>
              <a:rPr lang="ru-RU" altLang="ru-RU"/>
              <a:t>Мы должны искать клиентов или они нас?</a:t>
            </a:r>
          </a:p>
          <a:p>
            <a:r>
              <a:rPr lang="ru-RU" altLang="ru-RU"/>
              <a:t>Каковы наши этапы продаж?</a:t>
            </a:r>
          </a:p>
          <a:p>
            <a:r>
              <a:rPr lang="ru-RU" altLang="ru-RU"/>
              <a:t>Как строится наша воронка продаж и как повысить конверсию на каждом этапе?</a:t>
            </a:r>
          </a:p>
          <a:p>
            <a:r>
              <a:rPr lang="ru-RU" altLang="ru-RU"/>
              <a:t>Каковы наши </a:t>
            </a:r>
            <a:r>
              <a:rPr lang="en-US" altLang="ru-RU"/>
              <a:t>KPI?</a:t>
            </a:r>
            <a:endParaRPr lang="ru-RU" altLang="ru-RU"/>
          </a:p>
          <a:p>
            <a:r>
              <a:rPr lang="ru-RU" altLang="ru-RU"/>
              <a:t>План действий до конца года</a:t>
            </a:r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 bwMode="auto">
          <a:xfrm>
            <a:off x="611188" y="1147676"/>
            <a:ext cx="3744787" cy="349126"/>
          </a:xfrm>
          <a:prstGeom prst="rect">
            <a:avLst/>
          </a:prstGeom>
          <a:solidFill>
            <a:srgbClr val="FFDC45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>
            <a:defPPr>
              <a:defRPr lang="ru-RU"/>
            </a:defPPr>
            <a:lvl1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План 1 дня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1188" y="1496802"/>
            <a:ext cx="3744788" cy="459649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t" anchorCtr="0"/>
          <a:lstStyle>
            <a:defPPr>
              <a:defRPr lang="ru-RU"/>
            </a:defPPr>
            <a:lvl1pPr marL="342900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altLang="ru-RU" smtClean="0"/>
              <a:t>Базовая теория продаж и понятие ценности</a:t>
            </a:r>
          </a:p>
          <a:p>
            <a:r>
              <a:rPr lang="ru-RU" altLang="ru-RU" smtClean="0"/>
              <a:t>Связь маркетинга и продаж</a:t>
            </a:r>
          </a:p>
          <a:p>
            <a:r>
              <a:rPr lang="ru-RU" altLang="ru-RU" smtClean="0"/>
              <a:t>Виды и этапы продаж</a:t>
            </a:r>
          </a:p>
          <a:p>
            <a:r>
              <a:rPr lang="ru-RU" altLang="ru-RU" smtClean="0"/>
              <a:t>Виды клиентов и потребностей</a:t>
            </a:r>
          </a:p>
          <a:p>
            <a:r>
              <a:rPr lang="ru-RU" altLang="ru-RU" smtClean="0"/>
              <a:t>Конкуренция</a:t>
            </a:r>
            <a:endParaRPr lang="ru-RU" altLang="ru-RU"/>
          </a:p>
          <a:p>
            <a:r>
              <a:rPr lang="ru-RU" altLang="ru-RU" smtClean="0"/>
              <a:t>Особенности </a:t>
            </a:r>
            <a:r>
              <a:rPr lang="en-US" altLang="ru-RU" smtClean="0"/>
              <a:t>E-mail </a:t>
            </a:r>
            <a:r>
              <a:rPr lang="ru-RU" altLang="ru-RU" smtClean="0"/>
              <a:t>маркетинга</a:t>
            </a:r>
          </a:p>
          <a:p>
            <a:r>
              <a:rPr lang="ru-RU" altLang="ru-RU"/>
              <a:t>Поиск </a:t>
            </a:r>
            <a:r>
              <a:rPr lang="ru-RU" altLang="ru-RU" smtClean="0"/>
              <a:t>клиентов, каналы привлечения</a:t>
            </a:r>
          </a:p>
          <a:p>
            <a:r>
              <a:rPr lang="ru-RU" altLang="ru-RU"/>
              <a:t>Понятие «модели продаж»</a:t>
            </a:r>
          </a:p>
          <a:p>
            <a:r>
              <a:rPr lang="ru-RU" altLang="ru-RU" smtClean="0"/>
              <a:t>Теория мотивации и личная эффективность</a:t>
            </a:r>
            <a:endParaRPr lang="ru-RU" altLang="ru-RU"/>
          </a:p>
          <a:p>
            <a:r>
              <a:rPr lang="ru-RU" altLang="ru-RU" smtClean="0"/>
              <a:t>Типичные ошибки продаж</a:t>
            </a:r>
          </a:p>
          <a:p>
            <a:r>
              <a:rPr lang="ru-RU" altLang="ru-RU" smtClean="0"/>
              <a:t>Разработка личной стратегии </a:t>
            </a:r>
            <a:br>
              <a:rPr lang="ru-RU" altLang="ru-RU" smtClean="0"/>
            </a:br>
            <a:r>
              <a:rPr lang="ru-RU" altLang="ru-RU" smtClean="0"/>
              <a:t>и плана действий</a:t>
            </a:r>
          </a:p>
          <a:p>
            <a:endParaRPr lang="ru-RU" altLang="ru-RU"/>
          </a:p>
        </p:txBody>
      </p:sp>
      <p:sp>
        <p:nvSpPr>
          <p:cNvPr id="23" name="Нижний колонтитул 3"/>
          <p:cNvSpPr txBox="1">
            <a:spLocks/>
          </p:cNvSpPr>
          <p:nvPr/>
        </p:nvSpPr>
        <p:spPr bwMode="auto">
          <a:xfrm>
            <a:off x="4787652" y="1147676"/>
            <a:ext cx="3744787" cy="349126"/>
          </a:xfrm>
          <a:prstGeom prst="rect">
            <a:avLst/>
          </a:prstGeom>
          <a:solidFill>
            <a:srgbClr val="FF99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>
            <a:defPPr>
              <a:defRPr lang="ru-RU"/>
            </a:defPPr>
            <a:lvl1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План </a:t>
            </a:r>
            <a:r>
              <a:rPr lang="ru-RU" altLang="ru-RU" smtClean="0">
                <a:solidFill>
                  <a:schemeClr val="tx1"/>
                </a:solidFill>
              </a:rPr>
              <a:t>2 </a:t>
            </a:r>
            <a:r>
              <a:rPr lang="ru-RU" altLang="ru-RU">
                <a:solidFill>
                  <a:schemeClr val="tx1"/>
                </a:solidFill>
              </a:rPr>
              <a:t>дня</a:t>
            </a:r>
          </a:p>
        </p:txBody>
      </p:sp>
    </p:spTree>
    <p:extLst>
      <p:ext uri="{BB962C8B-B14F-4D97-AF65-F5344CB8AC3E}">
        <p14:creationId xmlns:p14="http://schemas.microsoft.com/office/powerpoint/2010/main" val="37142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Регламент </a:t>
            </a:r>
            <a:r>
              <a:rPr lang="ru-RU" altLang="ru-RU" sz="2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тайминг</a:t>
            </a:r>
            <a:endParaRPr lang="ru-RU" sz="2000"/>
          </a:p>
        </p:txBody>
      </p:sp>
      <p:sp>
        <p:nvSpPr>
          <p:cNvPr id="4" name="Овал 3"/>
          <p:cNvSpPr/>
          <p:nvPr/>
        </p:nvSpPr>
        <p:spPr>
          <a:xfrm>
            <a:off x="6898878" y="3139280"/>
            <a:ext cx="1633562" cy="905670"/>
          </a:xfrm>
          <a:prstGeom prst="ellipse">
            <a:avLst/>
          </a:prstGeom>
          <a:solidFill>
            <a:srgbClr val="C86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01522" y="4221088"/>
            <a:ext cx="1442599" cy="799798"/>
          </a:xfrm>
          <a:prstGeom prst="ellipse">
            <a:avLst/>
          </a:pr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93435" y="2125146"/>
            <a:ext cx="1442599" cy="799798"/>
          </a:xfrm>
          <a:prstGeom prst="ellipse">
            <a:avLst/>
          </a:pr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17259" y="1213041"/>
            <a:ext cx="1137473" cy="631783"/>
          </a:xfrm>
          <a:prstGeom prst="ellipse">
            <a:avLst/>
          </a:prstGeom>
          <a:solidFill>
            <a:srgbClr val="9AE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6993435" y="4390154"/>
            <a:ext cx="144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29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Перерыв</a:t>
            </a:r>
            <a:endParaRPr lang="en-US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15.30 </a:t>
            </a: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– </a:t>
            </a: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15.45</a:t>
            </a:r>
            <a:endParaRPr lang="ru-RU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auto">
          <a:xfrm>
            <a:off x="6898878" y="3280519"/>
            <a:ext cx="163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Обед </a:t>
            </a:r>
            <a:endParaRPr lang="en-US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3.00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14.00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7033504" y="2294212"/>
            <a:ext cx="1356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Перерыв</a:t>
            </a:r>
            <a:endParaRPr lang="en-US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11.30 </a:t>
            </a: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– </a:t>
            </a: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11.45</a:t>
            </a:r>
            <a:endParaRPr lang="ru-RU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7117259" y="1298099"/>
            <a:ext cx="1137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Старт</a:t>
            </a:r>
            <a:b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10.00</a:t>
            </a:r>
            <a:endParaRPr lang="ru-RU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54545" y="5229200"/>
            <a:ext cx="1137473" cy="631782"/>
          </a:xfrm>
          <a:prstGeom prst="ellipse">
            <a:avLst/>
          </a:prstGeom>
          <a:solidFill>
            <a:srgbClr val="9AE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Прямоугольник 34"/>
          <p:cNvSpPr>
            <a:spLocks noChangeArrowheads="1"/>
          </p:cNvSpPr>
          <p:nvPr/>
        </p:nvSpPr>
        <p:spPr bwMode="auto">
          <a:xfrm>
            <a:off x="7154545" y="5314258"/>
            <a:ext cx="1137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Gotham Pro" panose="02000503040000020004" pitchFamily="2" charset="0"/>
                <a:cs typeface="Gotham Pro" panose="02000503040000020004" pitchFamily="2" charset="0"/>
              </a:rPr>
              <a:t>Финиш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smtClean="0">
                <a:latin typeface="Gotham Pro" panose="02000503040000020004" pitchFamily="2" charset="0"/>
                <a:cs typeface="Gotham Pro" panose="02000503040000020004" pitchFamily="2" charset="0"/>
              </a:rPr>
              <a:t>17.00</a:t>
            </a:r>
            <a:endParaRPr lang="ru-RU" altLang="ru-RU" sz="120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18" name="AutoShape 2"/>
          <p:cNvSpPr>
            <a:spLocks/>
          </p:cNvSpPr>
          <p:nvPr/>
        </p:nvSpPr>
        <p:spPr bwMode="auto">
          <a:xfrm>
            <a:off x="993934" y="1196752"/>
            <a:ext cx="5450274" cy="4824536"/>
          </a:xfrm>
          <a:custGeom>
            <a:avLst/>
            <a:gdLst>
              <a:gd name="T0" fmla="*/ 3599036 w 21600"/>
              <a:gd name="T1" fmla="*/ 1051210 h 21600"/>
              <a:gd name="T2" fmla="*/ 3599036 w 21600"/>
              <a:gd name="T3" fmla="*/ 1051210 h 21600"/>
              <a:gd name="T4" fmla="*/ 3599036 w 21600"/>
              <a:gd name="T5" fmla="*/ 1051210 h 21600"/>
              <a:gd name="T6" fmla="*/ 3599036 w 21600"/>
              <a:gd name="T7" fmla="*/ 10512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1000" indent="-3810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1pPr>
            <a:lvl2pPr marL="742950" indent="-28575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2pPr>
            <a:lvl3pPr marL="11430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3pPr>
            <a:lvl4pPr marL="16002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4pPr>
            <a:lvl5pPr marL="20574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9pPr>
          </a:lstStyle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По мобильному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говорить можно, тихо </a:t>
            </a:r>
            <a:b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</a:b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и недолго, в остальных случаях лучше выйти, чтобы не мещать.</a:t>
            </a: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Разговаривать, когда говорит тренер –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можно, когда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выступает коллега –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нельзя.</a:t>
            </a: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Чтобы попросить слово – поднимаем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руку, если идёт дискуссия, говорим по очереди и не перебиваем.</a:t>
            </a: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Выходить и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возвращаться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можно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/>
            </a:r>
            <a:b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</a:b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в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любой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момент тренинга, кроме личных упражнений и командной работы.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Утром и после перерывов начинаем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вовремя, опоздавших не ждём.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Критикуем других осторожно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,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 предлагаем 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альтернативы</a:t>
            </a: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. Любые идеи </a:t>
            </a:r>
            <a:b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</a:b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и предложения приветствуются.</a:t>
            </a:r>
            <a:endParaRPr lang="ru-RU" altLang="ru-RU" sz="1800" dirty="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588224" y="1125538"/>
            <a:ext cx="0" cy="48957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 ведущем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13" name="AutoShape 2"/>
          <p:cNvSpPr>
            <a:spLocks/>
          </p:cNvSpPr>
          <p:nvPr/>
        </p:nvSpPr>
        <p:spPr bwMode="auto">
          <a:xfrm>
            <a:off x="3491880" y="1355078"/>
            <a:ext cx="4892675" cy="4679974"/>
          </a:xfrm>
          <a:custGeom>
            <a:avLst/>
            <a:gdLst>
              <a:gd name="T0" fmla="*/ 3599036 w 21600"/>
              <a:gd name="T1" fmla="*/ 1051210 h 21600"/>
              <a:gd name="T2" fmla="*/ 3599036 w 21600"/>
              <a:gd name="T3" fmla="*/ 1051210 h 21600"/>
              <a:gd name="T4" fmla="*/ 3599036 w 21600"/>
              <a:gd name="T5" fmla="*/ 1051210 h 21600"/>
              <a:gd name="T6" fmla="*/ 3599036 w 21600"/>
              <a:gd name="T7" fmla="*/ 10512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1000" indent="-3810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1pPr>
            <a:lvl2pPr marL="742950" indent="-28575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2pPr>
            <a:lvl3pPr marL="11430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3pPr>
            <a:lvl4pPr marL="16002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4pPr>
            <a:lvl5pPr marL="2057400" indent="-228600" eaLnBrk="0"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defRPr/>
            </a:pPr>
            <a:r>
              <a:rPr lang="ru-RU" altLang="ru-RU" sz="2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Опыт и текущие </a:t>
            </a:r>
            <a:r>
              <a:rPr lang="ru-RU" altLang="ru-RU" sz="2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активности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defRPr/>
            </a:pPr>
            <a: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 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лет</a:t>
            </a:r>
            <a:r>
              <a:rPr lang="en-US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продажах и управлении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Личные продажи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$50M</a:t>
            </a:r>
            <a:r>
              <a:rPr lang="en-US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+</a:t>
            </a:r>
            <a:endParaRPr lang="ru-RU" altLang="ru-RU" sz="16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Генеральный директор </a:t>
            </a:r>
            <a:r>
              <a:rPr lang="ru-RU" altLang="ru-RU" sz="16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Expert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altLang="ru-RU" sz="16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Systems</a:t>
            </a:r>
            <a:endParaRPr lang="ru-RU" altLang="ru-RU" sz="16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Основатель и ведущий клуба </a:t>
            </a:r>
            <a:r>
              <a:rPr lang="ru-RU" altLang="ru-RU" sz="16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SalesPortal</a:t>
            </a:r>
            <a:endParaRPr lang="ru-RU" altLang="ru-RU" sz="16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Автор облачного сервиса bpe24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Публичная и </a:t>
            </a:r>
            <a:r>
              <a:rPr lang="ru-RU" altLang="ru-RU" sz="16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медийная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деятельность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Тренинги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консалтинг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defRPr/>
            </a:pPr>
            <a:r>
              <a:rPr lang="ru-RU" altLang="ru-RU" sz="20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Персональная </a:t>
            </a:r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специализация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defRPr/>
            </a:pPr>
            <a:r>
              <a:rPr lang="ru-RU" altLang="ru-RU" sz="1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endParaRPr lang="ru-RU" altLang="ru-RU" sz="1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Личные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Управление продажами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Маркетинг и продвижение бизнеса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Стратегическое планирование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Стартапы и развитие проектов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Личная эффективность и коучинг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DCB41E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altLang="ru-RU" sz="1600" dirty="0">
              <a:solidFill>
                <a:schemeClr val="bg1"/>
              </a:solidFill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2268" y="3501008"/>
            <a:ext cx="249459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Михаил Люфанов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mike@salesportal.ru</a:t>
            </a:r>
            <a:endParaRPr lang="en-US" altLang="ru-RU" sz="1800" dirty="0">
              <a:solidFill>
                <a:srgbClr val="FFDC45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8-903-719-98-07</a:t>
            </a: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180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@</a:t>
            </a:r>
            <a:r>
              <a:rPr lang="en-US" altLang="ru-RU" sz="1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MikeLufanov</a:t>
            </a:r>
            <a:endParaRPr lang="ru-RU" altLang="ru-RU" sz="1800">
              <a:solidFill>
                <a:srgbClr val="FFDC45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059832" y="1125538"/>
            <a:ext cx="0" cy="48957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" y="1412776"/>
            <a:ext cx="1952650" cy="1952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3" y="4437112"/>
            <a:ext cx="1892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9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вы ждёте от этого тренинга?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pic>
        <p:nvPicPr>
          <p:cNvPr id="19" name="Picture 2" descr="http://www.groupelavigne.com/wp-content/uploads/2013/10/G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03" y="1844824"/>
            <a:ext cx="4068452" cy="27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329535" y="4305929"/>
            <a:ext cx="502394" cy="868771"/>
            <a:chOff x="8172400" y="836712"/>
            <a:chExt cx="502394" cy="86877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262019" y="1149586"/>
              <a:ext cx="323156" cy="555897"/>
              <a:chOff x="809973" y="3327272"/>
              <a:chExt cx="323156" cy="555897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809973" y="3766755"/>
                <a:ext cx="323156" cy="11641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809973" y="3749314"/>
                <a:ext cx="323156" cy="1164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Трапеция 26"/>
              <p:cNvSpPr/>
              <p:nvPr/>
            </p:nvSpPr>
            <p:spPr>
              <a:xfrm>
                <a:off x="889890" y="3660870"/>
                <a:ext cx="163321" cy="146652"/>
              </a:xfrm>
              <a:prstGeom prst="trapezoid">
                <a:avLst>
                  <a:gd name="adj" fmla="val 16505"/>
                </a:avLst>
              </a:prstGeom>
              <a:gradFill flip="none" rotWithShape="1">
                <a:gsLst>
                  <a:gs pos="12000">
                    <a:schemeClr val="tx1"/>
                  </a:gs>
                  <a:gs pos="40800">
                    <a:schemeClr val="bg1"/>
                  </a:gs>
                  <a:gs pos="86000">
                    <a:schemeClr val="tx1"/>
                  </a:gs>
                </a:gsLst>
                <a:lin ang="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889890" y="3765507"/>
                <a:ext cx="163321" cy="65821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tx1"/>
                  </a:gs>
                  <a:gs pos="40800">
                    <a:schemeClr val="bg1"/>
                  </a:gs>
                  <a:gs pos="86000">
                    <a:schemeClr val="tx1"/>
                  </a:gs>
                </a:gsLst>
                <a:lin ang="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916659" y="3638010"/>
                <a:ext cx="109783" cy="457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948690" y="3327272"/>
                <a:ext cx="45719" cy="33885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8172400" y="836712"/>
              <a:ext cx="502394" cy="502394"/>
            </a:xfrm>
            <a:prstGeom prst="ellipse">
              <a:avLst/>
            </a:prstGeom>
            <a:solidFill>
              <a:schemeClr val="tx1"/>
            </a:solidFill>
            <a:ln w="63500">
              <a:gradFill>
                <a:gsLst>
                  <a:gs pos="0">
                    <a:srgbClr val="FF9933"/>
                  </a:gs>
                  <a:gs pos="100000">
                    <a:srgbClr val="C000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0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1" name="Дуга 30"/>
          <p:cNvSpPr/>
          <p:nvPr/>
        </p:nvSpPr>
        <p:spPr>
          <a:xfrm rot="4711412">
            <a:off x="4129318" y="2621185"/>
            <a:ext cx="2841598" cy="2300953"/>
          </a:xfrm>
          <a:prstGeom prst="arc">
            <a:avLst>
              <a:gd name="adj1" fmla="val 21504941"/>
              <a:gd name="adj2" fmla="val 2323976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21350192">
            <a:off x="5833552" y="4769484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Такой значок означает,</a:t>
            </a:r>
          </a:p>
          <a:p>
            <a:r>
              <a:rPr 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это вопрос к вам </a:t>
            </a:r>
            <a:r>
              <a:rPr 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  <a:sym typeface="Wingdings" panose="05000000000000000000" pitchFamily="2" charset="2"/>
              </a:rPr>
              <a:t></a:t>
            </a:r>
            <a:endParaRPr lang="ru-RU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682973" y="823508"/>
            <a:ext cx="5461026" cy="6034492"/>
            <a:chOff x="3851920" y="823508"/>
            <a:chExt cx="5461026" cy="6034492"/>
          </a:xfrm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3851920" y="823508"/>
              <a:ext cx="3240856" cy="6034492"/>
            </a:xfrm>
            <a:prstGeom prst="triangle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72347" y="823508"/>
              <a:ext cx="3840599" cy="6034492"/>
            </a:xfrm>
            <a:prstGeom prst="rect">
              <a:avLst/>
            </a:prstGeom>
            <a:gradFill>
              <a:gsLst>
                <a:gs pos="27000">
                  <a:schemeClr val="tx1"/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9"/>
          <p:cNvSpPr>
            <a:spLocks noChangeArrowheads="1"/>
          </p:cNvSpPr>
          <p:nvPr/>
        </p:nvSpPr>
        <p:spPr bwMode="auto">
          <a:xfrm>
            <a:off x="6971763" y="6309320"/>
            <a:ext cx="18213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chemeClr val="bg1">
                    <a:lumMod val="8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©Михаил Люфанов, 2015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chemeClr val="bg1">
                    <a:lumMod val="8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www.salesportal.ru</a:t>
            </a:r>
            <a:endParaRPr lang="ru-RU" altLang="ru-RU" sz="1000">
              <a:solidFill>
                <a:schemeClr val="bg1">
                  <a:lumMod val="8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580112" y="6309320"/>
            <a:ext cx="1240388" cy="276999"/>
            <a:chOff x="179512" y="6286045"/>
            <a:chExt cx="1240388" cy="276999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478830" y="6309322"/>
              <a:ext cx="941070" cy="23044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179512" y="6309322"/>
              <a:ext cx="769853" cy="230446"/>
            </a:xfrm>
            <a:prstGeom prst="roundRect">
              <a:avLst>
                <a:gd name="adj" fmla="val 50000"/>
              </a:avLst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49734" y="6309322"/>
              <a:ext cx="584742" cy="230446"/>
            </a:xfrm>
            <a:prstGeom prst="rect">
              <a:avLst/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200"/>
            </a:p>
          </p:txBody>
        </p:sp>
        <p:sp>
          <p:nvSpPr>
            <p:cNvPr id="42" name="Прямоугольник 10"/>
            <p:cNvSpPr>
              <a:spLocks noChangeArrowheads="1"/>
            </p:cNvSpPr>
            <p:nvPr/>
          </p:nvSpPr>
          <p:spPr bwMode="auto">
            <a:xfrm>
              <a:off x="179724" y="6286045"/>
              <a:ext cx="12330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ru-RU" sz="1200" smtClean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SalesPortal.ru</a:t>
              </a:r>
              <a:endParaRPr lang="ru-RU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046" y="1700808"/>
            <a:ext cx="3167410" cy="396044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Часть 1</a:t>
            </a:r>
            <a:br>
              <a:rPr lang="ru-RU" altLang="ru-RU" sz="2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Базовая теория продаж </a:t>
            </a:r>
            <a:b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понятие «Ценность»</a:t>
            </a:r>
            <a:br>
              <a:rPr lang="ru-RU" altLang="ru-RU" sz="28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___</a:t>
            </a:r>
            <a:br>
              <a:rPr lang="ru-RU" altLang="ru-RU" sz="1600" b="1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It’s a competitive world – everything counts in 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large </a:t>
            </a:r>
            <a:r>
              <a:rPr lang="en-US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amounts</a:t>
            </a: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Depeche Mode</a:t>
            </a:r>
            <a:b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Construction T</a:t>
            </a:r>
            <a:r>
              <a:rPr lang="en-US" alt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ime Again</a:t>
            </a:r>
            <a: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 </a:t>
            </a:r>
            <a: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en-US" altLang="ru-RU" sz="12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1983</a:t>
            </a:r>
            <a: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12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890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algn="l"/>
            <a:r>
              <a:rPr lang="ru-RU" altLang="ru-RU" sz="2000" smtClean="0">
                <a:latin typeface="Gotham Pro" panose="02000503040000020004" pitchFamily="2" charset="0"/>
                <a:cs typeface="Gotham Pro" panose="02000503040000020004" pitchFamily="2" charset="0"/>
              </a:rPr>
              <a:t>Цитата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653802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65529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1" y="1916832"/>
            <a:ext cx="9144000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Каждый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может продавать </a:t>
            </a:r>
            <a:b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10 и даже в 100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 больше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</a:t>
            </a:r>
            <a:b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чем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он продаёт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сейчас.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Это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вопрос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веры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настойчивости и мотивации. </a:t>
            </a:r>
            <a: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Если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вы сумеете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контролировать </a:t>
            </a:r>
            <a: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все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три составляющие дольше, </a:t>
            </a:r>
            <a: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чем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остальные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вы сможете </a:t>
            </a:r>
            <a: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добиться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того, </a:t>
            </a: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раньше </a:t>
            </a:r>
            <a: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en-US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25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казалось </a:t>
            </a:r>
            <a:r>
              <a:rPr lang="ru-RU" altLang="ru-RU" sz="25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невозможным.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602162" y="539388"/>
            <a:ext cx="1939676" cy="616312"/>
            <a:chOff x="3561012" y="539388"/>
            <a:chExt cx="1939676" cy="616312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4029075" y="549275"/>
              <a:ext cx="1471613" cy="36036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 bwMode="auto">
            <a:xfrm>
              <a:off x="3561012" y="549275"/>
              <a:ext cx="1203870" cy="360363"/>
            </a:xfrm>
            <a:prstGeom prst="roundRect">
              <a:avLst>
                <a:gd name="adj" fmla="val 50000"/>
              </a:avLst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3643313" y="878891"/>
              <a:ext cx="1857375" cy="27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200">
                  <a:solidFill>
                    <a:schemeClr val="bg2"/>
                  </a:solidFill>
                </a:rPr>
                <a:t>Ресурс продавцов №1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39952" y="549275"/>
              <a:ext cx="914400" cy="360363"/>
            </a:xfrm>
            <a:prstGeom prst="rect">
              <a:avLst/>
            </a:prstGeom>
            <a:solidFill>
              <a:srgbClr val="FB5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10"/>
            <p:cNvSpPr>
              <a:spLocks noChangeArrowheads="1"/>
            </p:cNvSpPr>
            <p:nvPr/>
          </p:nvSpPr>
          <p:spPr bwMode="auto">
            <a:xfrm>
              <a:off x="3614764" y="539388"/>
              <a:ext cx="1821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ru-RU" smtClean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SalesPortal.ru</a:t>
              </a:r>
              <a:endParaRPr lang="ru-RU" altLang="ru-RU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Теория продаж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827089" y="1196975"/>
            <a:ext cx="5401096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29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001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Любая коммерческая организация была создана для </a:t>
            </a: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получения прибыли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путём </a:t>
            </a:r>
            <a:r>
              <a:rPr lang="ru-RU" altLang="ru-RU" sz="16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 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клиентам своих товаров.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 являются наиболее </a:t>
            </a: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критической функцией 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организации, без эффективных продаж любая компания будет закрыта.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 – главная функция организации, которая напрямую </a:t>
            </a: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генерирует доходы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которые реинвестируются в дальнейший рост бизнеса.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 и маркетинг являются неотъемлемыми частями </a:t>
            </a: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одной и той же функции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организации, у них одна цель, </a:t>
            </a:r>
            <a:b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 разные методы.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DCB41E"/>
              </a:buClr>
              <a:buSzPct val="60000"/>
              <a:buFont typeface="Wingdings" pitchFamily="2" charset="2"/>
              <a:buChar char="n"/>
            </a:pP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Маркетинг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занимается продажами группам клиентов, </a:t>
            </a:r>
            <a:r>
              <a:rPr lang="ru-RU" altLang="ru-RU" sz="1600" dirty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продажи</a:t>
            </a: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отдельным клиентам </a:t>
            </a:r>
            <a:b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z="16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ru-RU" altLang="ru-RU" sz="1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организациям</a:t>
            </a:r>
            <a:r>
              <a:rPr lang="ru-RU" altLang="ru-RU" sz="16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endParaRPr lang="ru-RU" altLang="ru-RU" sz="16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5" name="Picture 9" descr="http://center.volzhsky.ru/application/sectionfiles/img/prodavec/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423381" cy="15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72008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От чего зависит успех продавца?</a:t>
            </a:r>
            <a:endParaRPr lang="ru-RU" sz="200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59763" y="6381328"/>
            <a:ext cx="704725" cy="44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546D-4B8B-4F59-846D-5E06798D0FE8}" type="slidenum">
              <a:rPr lang="en-US" altLang="ru-RU" sz="100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00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15" name="Группа 25"/>
          <p:cNvGrpSpPr>
            <a:grpSpLocks/>
          </p:cNvGrpSpPr>
          <p:nvPr/>
        </p:nvGrpSpPr>
        <p:grpSpPr bwMode="auto">
          <a:xfrm>
            <a:off x="1587500" y="6453188"/>
            <a:ext cx="5969000" cy="415925"/>
            <a:chOff x="1587873" y="6453336"/>
            <a:chExt cx="5968254" cy="415777"/>
          </a:xfrm>
        </p:grpSpPr>
        <p:pic>
          <p:nvPicPr>
            <p:cNvPr id="16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73" y="6453336"/>
              <a:ext cx="5968254" cy="41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22"/>
            <p:cNvSpPr>
              <a:spLocks noChangeArrowheads="1"/>
            </p:cNvSpPr>
            <p:nvPr/>
          </p:nvSpPr>
          <p:spPr bwMode="auto">
            <a:xfrm>
              <a:off x="3774260" y="6503034"/>
              <a:ext cx="1612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/>
                <a:t>© </a:t>
              </a:r>
              <a:r>
                <a:rPr lang="ru-RU" altLang="ru-RU" sz="1000"/>
                <a:t>Михаил Люфанов, 2015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000"/>
                <a:t>www.salesportal.ru</a:t>
              </a:r>
              <a:endParaRPr lang="ru-RU" altLang="ru-RU" sz="1000"/>
            </a:p>
          </p:txBody>
        </p:sp>
      </p:grpSp>
      <p:sp>
        <p:nvSpPr>
          <p:cNvPr id="9" name="Овал 8"/>
          <p:cNvSpPr/>
          <p:nvPr/>
        </p:nvSpPr>
        <p:spPr>
          <a:xfrm rot="12842399">
            <a:off x="3687609" y="3010327"/>
            <a:ext cx="2664296" cy="2664296"/>
          </a:xfrm>
          <a:prstGeom prst="ellipse">
            <a:avLst/>
          </a:prstGeom>
          <a:solidFill>
            <a:srgbClr val="9AE23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2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 rot="12842399">
            <a:off x="2686417" y="1183377"/>
            <a:ext cx="2664296" cy="2664296"/>
          </a:xfrm>
          <a:prstGeom prst="ellipse">
            <a:avLst/>
          </a:prstGeom>
          <a:solidFill>
            <a:srgbClr val="FF993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220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2842399">
            <a:off x="1550585" y="3010327"/>
            <a:ext cx="2664296" cy="2664296"/>
          </a:xfrm>
          <a:prstGeom prst="ellipse">
            <a:avLst/>
          </a:prstGeom>
          <a:solidFill>
            <a:srgbClr val="FFDC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22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5502" y="2161582"/>
            <a:ext cx="2108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Общие знания</a:t>
            </a:r>
          </a:p>
          <a:p>
            <a:pPr algn="ctr"/>
            <a:r>
              <a:rPr lang="ru-RU" sz="20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en-US" sz="20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soft skills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4722" y="3740839"/>
            <a:ext cx="20714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Знания своего</a:t>
            </a: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>продукта</a:t>
            </a:r>
            <a:b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>и предложений</a:t>
            </a:r>
            <a:b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>конкурентов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53577" y="3988532"/>
            <a:ext cx="1914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Знание своих</a:t>
            </a: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/>
            </a:r>
            <a:b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>клиентов и их </a:t>
            </a:r>
            <a:b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latin typeface="Gotham Pro" panose="02000503040000020004" pitchFamily="2" charset="0"/>
                <a:cs typeface="Gotham Pro" panose="02000503040000020004" pitchFamily="2" charset="0"/>
              </a:rPr>
              <a:t>потребностей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40744" y="2492896"/>
            <a:ext cx="1800200" cy="864096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78781" y="1774557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Много лишних</a:t>
            </a:r>
          </a:p>
          <a:p>
            <a:pPr algn="ctr"/>
            <a:r>
              <a:rPr 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коммуникаций</a:t>
            </a:r>
            <a:endParaRPr lang="ru-RU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4493072" y="2085219"/>
            <a:ext cx="1703755" cy="1343781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58326" y="1742284"/>
            <a:ext cx="193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Много отказов</a:t>
            </a:r>
            <a:endParaRPr lang="ru-RU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059832" y="4365104"/>
            <a:ext cx="916563" cy="1619309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14294" y="5661248"/>
            <a:ext cx="275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Медленная карьера,</a:t>
            </a:r>
            <a:br>
              <a:rPr lang="ru-RU" altLang="ru-RU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мало крупных сделок</a:t>
            </a:r>
            <a:endParaRPr lang="ru-RU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4756" y="3775590"/>
            <a:ext cx="150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Идеальный</a:t>
            </a:r>
            <a:br>
              <a:rPr lang="ru-RU" altLang="ru-RU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altLang="ru-RU" smtClean="0">
                <a:solidFill>
                  <a:srgbClr val="FFDC45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баланс</a:t>
            </a:r>
            <a:endParaRPr lang="ru-RU">
              <a:solidFill>
                <a:srgbClr val="FFDC45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725580" y="3510238"/>
            <a:ext cx="432048" cy="37245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cxnSp>
        <p:nvCxnSpPr>
          <p:cNvPr id="29" name="Прямая соединительная линия 28"/>
          <p:cNvCxnSpPr>
            <a:stCxn id="8" idx="2"/>
          </p:cNvCxnSpPr>
          <p:nvPr/>
        </p:nvCxnSpPr>
        <p:spPr>
          <a:xfrm flipH="1" flipV="1">
            <a:off x="3939638" y="3793389"/>
            <a:ext cx="3152642" cy="233026"/>
          </a:xfrm>
          <a:prstGeom prst="line">
            <a:avLst/>
          </a:prstGeom>
          <a:ln w="38100">
            <a:solidFill>
              <a:srgbClr val="FFDC4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7092280" y="3140968"/>
            <a:ext cx="1770894" cy="1770894"/>
          </a:xfrm>
          <a:prstGeom prst="ellipse">
            <a:avLst/>
          </a:prstGeom>
          <a:noFill/>
          <a:ln>
            <a:solidFill>
              <a:srgbClr val="FFD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74387</TotalTime>
  <Words>454</Words>
  <Application>Microsoft Office PowerPoint</Application>
  <PresentationFormat>Экран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Image</vt:lpstr>
      <vt:lpstr>Презентация PowerPoint</vt:lpstr>
      <vt:lpstr>Программа курса</vt:lpstr>
      <vt:lpstr>Регламент и тайминг</vt:lpstr>
      <vt:lpstr>О ведущем</vt:lpstr>
      <vt:lpstr>Что вы ждёте от этого тренинга?</vt:lpstr>
      <vt:lpstr>Часть 1  Базовая теория продаж  и понятие «Ценность» ___  It’s a competitive world – everything counts in large amounts  Depeche Mode Construction Time Again  1983 </vt:lpstr>
      <vt:lpstr>Цитата</vt:lpstr>
      <vt:lpstr>Теория продаж</vt:lpstr>
      <vt:lpstr>От чего зависит успех продавца?</vt:lpstr>
      <vt:lpstr>Базовые предпосылки успешных продаж</vt:lpstr>
      <vt:lpstr>Почему люди что-то покупают?</vt:lpstr>
      <vt:lpstr>Главные драйверы покупки</vt:lpstr>
      <vt:lpstr>Часть 2  Базовая теория продаж  и понятие «Ценность» ___  В английском языке  для обозначения задач  клиента используются слова issue, task и challenge.   Но нашим людям больше нравится слово problem. </vt:lpstr>
      <vt:lpstr>Спасибо! ___  Все любят покупать,  но никто не любит,  когда ему продают. Не продавайте. Делайте так, чтобы  у вас хотели купить!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Люфанов</dc:creator>
  <cp:lastModifiedBy>Михаил Люфанов</cp:lastModifiedBy>
  <cp:revision>5031</cp:revision>
  <cp:lastPrinted>2014-03-24T14:11:13Z</cp:lastPrinted>
  <dcterms:created xsi:type="dcterms:W3CDTF">2014-02-08T07:33:03Z</dcterms:created>
  <dcterms:modified xsi:type="dcterms:W3CDTF">2015-09-20T19:20:29Z</dcterms:modified>
</cp:coreProperties>
</file>