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9"/>
  </p:notesMasterIdLst>
  <p:handoutMasterIdLst>
    <p:handoutMasterId r:id="rId210"/>
  </p:handoutMasterIdLst>
  <p:sldIdLst>
    <p:sldId id="256" r:id="rId2"/>
    <p:sldId id="257" r:id="rId3"/>
    <p:sldId id="615" r:id="rId4"/>
    <p:sldId id="292" r:id="rId5"/>
    <p:sldId id="618" r:id="rId6"/>
    <p:sldId id="471" r:id="rId7"/>
    <p:sldId id="544" r:id="rId8"/>
    <p:sldId id="429" r:id="rId9"/>
    <p:sldId id="620" r:id="rId10"/>
    <p:sldId id="621" r:id="rId11"/>
    <p:sldId id="622" r:id="rId12"/>
    <p:sldId id="623" r:id="rId13"/>
    <p:sldId id="500" r:id="rId14"/>
    <p:sldId id="624" r:id="rId15"/>
    <p:sldId id="619" r:id="rId16"/>
    <p:sldId id="549" r:id="rId17"/>
    <p:sldId id="481" r:id="rId18"/>
    <p:sldId id="608" r:id="rId19"/>
    <p:sldId id="607" r:id="rId20"/>
    <p:sldId id="606" r:id="rId21"/>
    <p:sldId id="550" r:id="rId22"/>
    <p:sldId id="655" r:id="rId23"/>
    <p:sldId id="609" r:id="rId24"/>
    <p:sldId id="610" r:id="rId25"/>
    <p:sldId id="482" r:id="rId26"/>
    <p:sldId id="483" r:id="rId27"/>
    <p:sldId id="484" r:id="rId28"/>
    <p:sldId id="657" r:id="rId29"/>
    <p:sldId id="564" r:id="rId30"/>
    <p:sldId id="460" r:id="rId31"/>
    <p:sldId id="451" r:id="rId32"/>
    <p:sldId id="473" r:id="rId33"/>
    <p:sldId id="401" r:id="rId34"/>
    <p:sldId id="475" r:id="rId35"/>
    <p:sldId id="658" r:id="rId36"/>
    <p:sldId id="565" r:id="rId37"/>
    <p:sldId id="470" r:id="rId38"/>
    <p:sldId id="553" r:id="rId39"/>
    <p:sldId id="554" r:id="rId40"/>
    <p:sldId id="480" r:id="rId41"/>
    <p:sldId id="555" r:id="rId42"/>
    <p:sldId id="558" r:id="rId43"/>
    <p:sldId id="659" r:id="rId44"/>
    <p:sldId id="466" r:id="rId45"/>
    <p:sldId id="465" r:id="rId46"/>
    <p:sldId id="396" r:id="rId47"/>
    <p:sldId id="402" r:id="rId48"/>
    <p:sldId id="405" r:id="rId49"/>
    <p:sldId id="463" r:id="rId50"/>
    <p:sldId id="583" r:id="rId51"/>
    <p:sldId id="407" r:id="rId52"/>
    <p:sldId id="409" r:id="rId53"/>
    <p:sldId id="411" r:id="rId54"/>
    <p:sldId id="508" r:id="rId55"/>
    <p:sldId id="412" r:id="rId56"/>
    <p:sldId id="660" r:id="rId57"/>
    <p:sldId id="517" r:id="rId58"/>
    <p:sldId id="567" r:id="rId59"/>
    <p:sldId id="571" r:id="rId60"/>
    <p:sldId id="559" r:id="rId61"/>
    <p:sldId id="302" r:id="rId62"/>
    <p:sldId id="485" r:id="rId63"/>
    <p:sldId id="560" r:id="rId64"/>
    <p:sldId id="661" r:id="rId65"/>
    <p:sldId id="585" r:id="rId66"/>
    <p:sldId id="662" r:id="rId67"/>
    <p:sldId id="561" r:id="rId68"/>
    <p:sldId id="440" r:id="rId69"/>
    <p:sldId id="459" r:id="rId70"/>
    <p:sldId id="414" r:id="rId71"/>
    <p:sldId id="576" r:id="rId72"/>
    <p:sldId id="663" r:id="rId73"/>
    <p:sldId id="529" r:id="rId74"/>
    <p:sldId id="476" r:id="rId75"/>
    <p:sldId id="523" r:id="rId76"/>
    <p:sldId id="410" r:id="rId77"/>
    <p:sldId id="415" r:id="rId78"/>
    <p:sldId id="417" r:id="rId79"/>
    <p:sldId id="437" r:id="rId80"/>
    <p:sldId id="423" r:id="rId81"/>
    <p:sldId id="664" r:id="rId82"/>
    <p:sldId id="488" r:id="rId83"/>
    <p:sldId id="599" r:id="rId84"/>
    <p:sldId id="532" r:id="rId85"/>
    <p:sldId id="533" r:id="rId86"/>
    <p:sldId id="493" r:id="rId87"/>
    <p:sldId id="665" r:id="rId88"/>
    <p:sldId id="492" r:id="rId89"/>
    <p:sldId id="494" r:id="rId90"/>
    <p:sldId id="477" r:id="rId91"/>
    <p:sldId id="572" r:id="rId92"/>
    <p:sldId id="420" r:id="rId93"/>
    <p:sldId id="580" r:id="rId94"/>
    <p:sldId id="425" r:id="rId95"/>
    <p:sldId id="528" r:id="rId96"/>
    <p:sldId id="666" r:id="rId97"/>
    <p:sldId id="434" r:id="rId98"/>
    <p:sldId id="667" r:id="rId99"/>
    <p:sldId id="524" r:id="rId100"/>
    <p:sldId id="574" r:id="rId101"/>
    <p:sldId id="453" r:id="rId102"/>
    <p:sldId id="578" r:id="rId103"/>
    <p:sldId id="584" r:id="rId104"/>
    <p:sldId id="588" r:id="rId105"/>
    <p:sldId id="668" r:id="rId106"/>
    <p:sldId id="498" r:id="rId107"/>
    <p:sldId id="587" r:id="rId108"/>
    <p:sldId id="442" r:id="rId109"/>
    <p:sldId id="448" r:id="rId110"/>
    <p:sldId id="447" r:id="rId111"/>
    <p:sldId id="496" r:id="rId112"/>
    <p:sldId id="438" r:id="rId113"/>
    <p:sldId id="439" r:id="rId114"/>
    <p:sldId id="444" r:id="rId115"/>
    <p:sldId id="445" r:id="rId116"/>
    <p:sldId id="669" r:id="rId117"/>
    <p:sldId id="497" r:id="rId118"/>
    <p:sldId id="513" r:id="rId119"/>
    <p:sldId id="455" r:id="rId120"/>
    <p:sldId id="461" r:id="rId121"/>
    <p:sldId id="543" r:id="rId122"/>
    <p:sldId id="426" r:id="rId123"/>
    <p:sldId id="457" r:id="rId124"/>
    <p:sldId id="478" r:id="rId125"/>
    <p:sldId id="428" r:id="rId126"/>
    <p:sldId id="538" r:id="rId127"/>
    <p:sldId id="539" r:id="rId128"/>
    <p:sldId id="540" r:id="rId129"/>
    <p:sldId id="541" r:id="rId130"/>
    <p:sldId id="479" r:id="rId131"/>
    <p:sldId id="675" r:id="rId132"/>
    <p:sldId id="491" r:id="rId133"/>
    <p:sldId id="486" r:id="rId134"/>
    <p:sldId id="527" r:id="rId135"/>
    <p:sldId id="398" r:id="rId136"/>
    <p:sldId id="399" r:id="rId137"/>
    <p:sldId id="400" r:id="rId138"/>
    <p:sldId id="526" r:id="rId139"/>
    <p:sldId id="602" r:id="rId140"/>
    <p:sldId id="601" r:id="rId141"/>
    <p:sldId id="671" r:id="rId142"/>
    <p:sldId id="495" r:id="rId143"/>
    <p:sldId id="468" r:id="rId144"/>
    <p:sldId id="590" r:id="rId145"/>
    <p:sldId id="592" r:id="rId146"/>
    <p:sldId id="575" r:id="rId147"/>
    <p:sldId id="593" r:id="rId148"/>
    <p:sldId id="581" r:id="rId149"/>
    <p:sldId id="594" r:id="rId150"/>
    <p:sldId id="530" r:id="rId151"/>
    <p:sldId id="589" r:id="rId152"/>
    <p:sldId id="672" r:id="rId153"/>
    <p:sldId id="673" r:id="rId154"/>
    <p:sldId id="625" r:id="rId155"/>
    <p:sldId id="632" r:id="rId156"/>
    <p:sldId id="627" r:id="rId157"/>
    <p:sldId id="628" r:id="rId158"/>
    <p:sldId id="629" r:id="rId159"/>
    <p:sldId id="630" r:id="rId160"/>
    <p:sldId id="676" r:id="rId161"/>
    <p:sldId id="472" r:id="rId162"/>
    <p:sldId id="469" r:id="rId163"/>
    <p:sldId id="616" r:id="rId164"/>
    <p:sldId id="378" r:id="rId165"/>
    <p:sldId id="579" r:id="rId166"/>
    <p:sldId id="670" r:id="rId167"/>
    <p:sldId id="474" r:id="rId168"/>
    <p:sldId id="617" r:id="rId169"/>
    <p:sldId id="518" r:id="rId170"/>
    <p:sldId id="582" r:id="rId171"/>
    <p:sldId id="674" r:id="rId172"/>
    <p:sldId id="452" r:id="rId173"/>
    <p:sldId id="449" r:id="rId174"/>
    <p:sldId id="519" r:id="rId175"/>
    <p:sldId id="520" r:id="rId176"/>
    <p:sldId id="521" r:id="rId177"/>
    <p:sldId id="677" r:id="rId178"/>
    <p:sldId id="597" r:id="rId179"/>
    <p:sldId id="633" r:id="rId180"/>
    <p:sldId id="612" r:id="rId181"/>
    <p:sldId id="611" r:id="rId182"/>
    <p:sldId id="613" r:id="rId183"/>
    <p:sldId id="678" r:id="rId184"/>
    <p:sldId id="634" r:id="rId185"/>
    <p:sldId id="635" r:id="rId186"/>
    <p:sldId id="636" r:id="rId187"/>
    <p:sldId id="638" r:id="rId188"/>
    <p:sldId id="637" r:id="rId189"/>
    <p:sldId id="642" r:id="rId190"/>
    <p:sldId id="639" r:id="rId191"/>
    <p:sldId id="640" r:id="rId192"/>
    <p:sldId id="641" r:id="rId193"/>
    <p:sldId id="644" r:id="rId194"/>
    <p:sldId id="643" r:id="rId195"/>
    <p:sldId id="646" r:id="rId196"/>
    <p:sldId id="647" r:id="rId197"/>
    <p:sldId id="645" r:id="rId198"/>
    <p:sldId id="649" r:id="rId199"/>
    <p:sldId id="648" r:id="rId200"/>
    <p:sldId id="650" r:id="rId201"/>
    <p:sldId id="651" r:id="rId202"/>
    <p:sldId id="652" r:id="rId203"/>
    <p:sldId id="653" r:id="rId204"/>
    <p:sldId id="654" r:id="rId205"/>
    <p:sldId id="546" r:id="rId206"/>
    <p:sldId id="535" r:id="rId207"/>
    <p:sldId id="531" r:id="rId208"/>
  </p:sldIdLst>
  <p:sldSz cx="9144000" cy="6858000" type="screen4x3"/>
  <p:notesSz cx="6669088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6FCF"/>
    <a:srgbClr val="9AE23A"/>
    <a:srgbClr val="FF9933"/>
    <a:srgbClr val="00B9E5"/>
    <a:srgbClr val="FF6565"/>
    <a:srgbClr val="8D5B5B"/>
    <a:srgbClr val="FFD200"/>
    <a:srgbClr val="FF939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3" autoAdjust="0"/>
    <p:restoredTop sz="97412" autoAdjust="0"/>
  </p:normalViewPr>
  <p:slideViewPr>
    <p:cSldViewPr>
      <p:cViewPr>
        <p:scale>
          <a:sx n="90" d="100"/>
          <a:sy n="90" d="100"/>
        </p:scale>
        <p:origin x="-2220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827925-5E01-449A-A04A-4E3077755C17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FC4007E-CCF7-4809-A560-7AB28A640F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45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6994EB-924C-4D29-AEB1-75E7B6AF187B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E592E3-8D1B-4B0A-BA64-2B967F6708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9826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C35458C9-0A00-4DBE-99C5-46D77FD74BFD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0279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5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B536CF6-2ECD-4A6E-A5D3-459D4E1E85EB}" type="slidenum">
              <a:rPr lang="ru-RU" altLang="ru-RU" smtClean="0"/>
              <a:pPr>
                <a:spcBef>
                  <a:spcPct val="0"/>
                </a:spcBef>
              </a:pPr>
              <a:t>44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4586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B072762-7FC5-4E72-BB8A-2813C257EDD2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94050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6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8DE3DCA-7010-476A-9960-B7DC6434307F}" type="slidenum">
              <a:rPr lang="ru-RU" altLang="ru-RU" smtClean="0"/>
              <a:pPr>
                <a:spcBef>
                  <a:spcPct val="0"/>
                </a:spcBef>
              </a:pPr>
              <a:t>48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17533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98BFC57-FF1B-4B3D-B02D-68CF4859E883}" type="slidenum">
              <a:rPr lang="ru-RU" altLang="ru-RU" smtClean="0"/>
              <a:pPr>
                <a:spcBef>
                  <a:spcPct val="0"/>
                </a:spcBef>
              </a:pPr>
              <a:t>51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36904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9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30F6496-5E62-43D6-9FC2-9971301D558E}" type="slidenum">
              <a:rPr lang="ru-RU" altLang="ru-RU" smtClean="0"/>
              <a:pPr>
                <a:spcBef>
                  <a:spcPct val="0"/>
                </a:spcBef>
              </a:pPr>
              <a:t>52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53424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F620089-1A2C-4598-B4B2-A98B96BB1894}" type="slidenum">
              <a:rPr lang="ru-RU" altLang="ru-RU" smtClean="0"/>
              <a:pPr>
                <a:spcBef>
                  <a:spcPct val="0"/>
                </a:spcBef>
              </a:pPr>
              <a:t>53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83347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1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1CB4A49-89C6-4BC2-8564-49B44DDC49E6}" type="slidenum">
              <a:rPr lang="ru-RU" altLang="ru-RU" smtClean="0"/>
              <a:pPr>
                <a:spcBef>
                  <a:spcPct val="0"/>
                </a:spcBef>
              </a:pPr>
              <a:t>54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13069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2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26C7A5E-468A-4C66-AF9C-229D523594EF}" type="slidenum">
              <a:rPr lang="ru-RU" altLang="ru-RU" smtClean="0"/>
              <a:pPr>
                <a:spcBef>
                  <a:spcPct val="0"/>
                </a:spcBef>
              </a:pPr>
              <a:t>55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8425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3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E4A20C3-8333-4680-9DE9-6229CBA2C1C3}" type="slidenum">
              <a:rPr lang="ru-RU" altLang="ru-RU" smtClean="0"/>
              <a:pPr>
                <a:spcBef>
                  <a:spcPct val="0"/>
                </a:spcBef>
              </a:pPr>
              <a:t>57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8634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35BEA6E-2077-4274-8591-BAFF87BE64D8}" type="slidenum">
              <a:rPr lang="ru-RU" altLang="ru-RU" smtClean="0"/>
              <a:pPr>
                <a:spcBef>
                  <a:spcPct val="0"/>
                </a:spcBef>
              </a:pPr>
              <a:t>58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7408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C35458C9-0A00-4DBE-99C5-46D77FD74BFD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02793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35167F7-3E21-4D10-9727-514643E22177}" type="slidenum">
              <a:rPr lang="ru-RU" altLang="ru-RU" smtClean="0"/>
              <a:pPr>
                <a:spcBef>
                  <a:spcPct val="0"/>
                </a:spcBef>
              </a:pPr>
              <a:t>59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54251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8CA0B0F-C32B-48C5-8F24-244262C05A85}" type="slidenum">
              <a:rPr lang="ru-RU" altLang="ru-RU" smtClean="0"/>
              <a:pPr>
                <a:spcBef>
                  <a:spcPct val="0"/>
                </a:spcBef>
              </a:pPr>
              <a:t>61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782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0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3D6CFF7-4F55-4013-8896-F74A57EC37A7}" type="slidenum">
              <a:rPr lang="ru-RU" altLang="ru-RU" smtClean="0"/>
              <a:pPr>
                <a:spcBef>
                  <a:spcPct val="0"/>
                </a:spcBef>
              </a:pPr>
              <a:t>68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88166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8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0B5DB11-19EC-49BD-9E93-CACB67BF5B5A}" type="slidenum">
              <a:rPr lang="ru-RU" altLang="ru-RU" smtClean="0"/>
              <a:pPr>
                <a:spcBef>
                  <a:spcPct val="0"/>
                </a:spcBef>
              </a:pPr>
              <a:t>69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05104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1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B8DF1B6-04AB-4867-A60E-152C3A67DC87}" type="slidenum">
              <a:rPr lang="ru-RU" altLang="ru-RU" smtClean="0"/>
              <a:pPr>
                <a:spcBef>
                  <a:spcPct val="0"/>
                </a:spcBef>
              </a:pPr>
              <a:t>70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56362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2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F023754-611F-4AB5-B4F5-6D2A7A6512B8}" type="slidenum">
              <a:rPr lang="ru-RU" altLang="ru-RU" smtClean="0"/>
              <a:pPr>
                <a:spcBef>
                  <a:spcPct val="0"/>
                </a:spcBef>
              </a:pPr>
              <a:t>71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2448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BFE22FA-40EF-43F8-A387-984CAF822F44}" type="slidenum">
              <a:rPr lang="ru-RU" altLang="ru-RU" smtClean="0"/>
              <a:pPr>
                <a:spcBef>
                  <a:spcPct val="0"/>
                </a:spcBef>
              </a:pPr>
              <a:t>76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07107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Написать, что я считаю важным при общении с новыми клиентами</a:t>
            </a:r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F0169CA-9F8A-4DF8-A39B-497B53952102}" type="slidenum">
              <a:rPr lang="ru-RU" altLang="ru-RU" smtClean="0"/>
              <a:pPr>
                <a:spcBef>
                  <a:spcPct val="0"/>
                </a:spcBef>
              </a:pPr>
              <a:t>77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77703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5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198860E-BB70-42F3-A23E-064B12DE5E5B}" type="slidenum">
              <a:rPr lang="ru-RU" altLang="ru-RU" smtClean="0"/>
              <a:pPr>
                <a:spcBef>
                  <a:spcPct val="0"/>
                </a:spcBef>
              </a:pPr>
              <a:t>78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68565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6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FD084A5-3E3C-46D2-9B87-025C38B052B4}" type="slidenum">
              <a:rPr lang="ru-RU" altLang="ru-RU" smtClean="0"/>
              <a:pPr>
                <a:spcBef>
                  <a:spcPct val="0"/>
                </a:spcBef>
              </a:pPr>
              <a:t>79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8570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8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24B2262-A8EC-460A-A3F0-B54CD84819F2}" type="slidenum">
              <a:rPr lang="ru-RU" altLang="ru-RU" smtClean="0"/>
              <a:pPr>
                <a:spcBef>
                  <a:spcPct val="0"/>
                </a:spcBef>
              </a:pPr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10577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7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5062883-EADB-4BF6-B4B2-0FAC22FC709F}" type="slidenum">
              <a:rPr lang="ru-RU" altLang="ru-RU" smtClean="0"/>
              <a:pPr>
                <a:spcBef>
                  <a:spcPct val="0"/>
                </a:spcBef>
              </a:pPr>
              <a:t>80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48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3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C1D00E2-B2C4-4AC3-B02C-FF3E511859E1}" type="slidenum">
              <a:rPr lang="ru-RU" altLang="ru-RU" smtClean="0"/>
              <a:pPr>
                <a:spcBef>
                  <a:spcPct val="0"/>
                </a:spcBef>
              </a:pPr>
              <a:t>82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51075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AB549AD-693D-434D-9DE4-34CF74FE299C}" type="slidenum">
              <a:rPr lang="ru-RU" altLang="ru-RU" smtClean="0"/>
              <a:pPr>
                <a:spcBef>
                  <a:spcPct val="0"/>
                </a:spcBef>
              </a:pPr>
              <a:t>83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27150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9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FCAB7AF-3EE2-4BE9-8DE8-036D27A5DB96}" type="slidenum">
              <a:rPr lang="ru-RU" altLang="ru-RU" smtClean="0"/>
              <a:pPr>
                <a:spcBef>
                  <a:spcPct val="0"/>
                </a:spcBef>
              </a:pPr>
              <a:t>90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09132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0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AB9B077-280C-45B3-BB2E-3903CD74EC97}" type="slidenum">
              <a:rPr lang="ru-RU" altLang="ru-RU" smtClean="0"/>
              <a:pPr>
                <a:spcBef>
                  <a:spcPct val="0"/>
                </a:spcBef>
              </a:pPr>
              <a:t>91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83209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5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2186AC0-DF92-4376-986A-92FEB44D414D}" type="slidenum">
              <a:rPr lang="ru-RU" altLang="ru-RU" smtClean="0"/>
              <a:pPr>
                <a:spcBef>
                  <a:spcPct val="0"/>
                </a:spcBef>
              </a:pPr>
              <a:t>100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98055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4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59A3178-3464-456B-9586-542A11C058BC}" type="slidenum">
              <a:rPr lang="ru-RU" altLang="ru-RU" smtClean="0"/>
              <a:pPr>
                <a:spcBef>
                  <a:spcPct val="0"/>
                </a:spcBef>
              </a:pPr>
              <a:t>101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64399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6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8E3BAC1-9E1A-47D1-8572-D20248DA627A}" type="slidenum">
              <a:rPr lang="ru-RU" altLang="ru-RU" smtClean="0"/>
              <a:pPr>
                <a:spcBef>
                  <a:spcPct val="0"/>
                </a:spcBef>
              </a:pPr>
              <a:t>108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41127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7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9820B55-1550-45C5-A756-63ADA796EE3C}" type="slidenum">
              <a:rPr lang="ru-RU" altLang="ru-RU" smtClean="0"/>
              <a:pPr>
                <a:spcBef>
                  <a:spcPct val="0"/>
                </a:spcBef>
              </a:pPr>
              <a:t>112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93570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Написать, что я считаю важным при общении с новыми клиентами</a:t>
            </a:r>
          </a:p>
        </p:txBody>
      </p:sp>
      <p:sp>
        <p:nvSpPr>
          <p:cNvPr id="208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7576881-4126-466D-9DEE-67AC077C576C}" type="slidenum">
              <a:rPr lang="ru-RU" altLang="ru-RU" smtClean="0"/>
              <a:pPr>
                <a:spcBef>
                  <a:spcPct val="0"/>
                </a:spcBef>
              </a:pPr>
              <a:t>113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9049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2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D447137-60BC-4ACC-AD40-8585FFF56245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82550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Написать, что я считаю важным при общении с новыми клиентами</a:t>
            </a:r>
          </a:p>
        </p:txBody>
      </p:sp>
      <p:sp>
        <p:nvSpPr>
          <p:cNvPr id="210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86454EC-461A-4C30-BB93-BF68EBC84665}" type="slidenum">
              <a:rPr lang="ru-RU" altLang="ru-RU" smtClean="0"/>
              <a:pPr>
                <a:spcBef>
                  <a:spcPct val="0"/>
                </a:spcBef>
              </a:pPr>
              <a:t>114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4918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Написать, что я считаю важным при общении с новыми клиентами</a:t>
            </a:r>
          </a:p>
        </p:txBody>
      </p:sp>
      <p:sp>
        <p:nvSpPr>
          <p:cNvPr id="211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93F447F-0892-43BB-BB03-B8F66FC893B2}" type="slidenum">
              <a:rPr lang="ru-RU" altLang="ru-RU" smtClean="0"/>
              <a:pPr>
                <a:spcBef>
                  <a:spcPct val="0"/>
                </a:spcBef>
              </a:pPr>
              <a:t>115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86175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Написать, что я считаю важным при общении с новыми клиентами</a:t>
            </a:r>
          </a:p>
        </p:txBody>
      </p:sp>
      <p:sp>
        <p:nvSpPr>
          <p:cNvPr id="212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F33E974-20E8-4E16-9759-72C2B8EC9BA8}" type="slidenum">
              <a:rPr lang="ru-RU" altLang="ru-RU" smtClean="0"/>
              <a:pPr>
                <a:spcBef>
                  <a:spcPct val="0"/>
                </a:spcBef>
              </a:pPr>
              <a:t>117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47691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2DE86BD-57EA-4696-A16B-FD1F7CD545D5}" type="slidenum">
              <a:rPr lang="ru-RU" altLang="ru-RU" smtClean="0"/>
              <a:pPr>
                <a:spcBef>
                  <a:spcPct val="0"/>
                </a:spcBef>
              </a:pPr>
              <a:t>120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127089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2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00497C4-F46A-4B6D-9159-1345AE47FBEA}" type="slidenum">
              <a:rPr lang="ru-RU" altLang="ru-RU" smtClean="0"/>
              <a:pPr>
                <a:spcBef>
                  <a:spcPct val="0"/>
                </a:spcBef>
              </a:pPr>
              <a:t>121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347430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2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95C817E-433E-476C-A276-9E9FA6EE8471}" type="slidenum">
              <a:rPr lang="ru-RU" altLang="ru-RU" smtClean="0"/>
              <a:pPr>
                <a:spcBef>
                  <a:spcPct val="0"/>
                </a:spcBef>
              </a:pPr>
              <a:t>132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787566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3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5160497-C170-4CC6-87DB-EF2B1C38E02C}" type="slidenum">
              <a:rPr lang="ru-RU" altLang="ru-RU" smtClean="0"/>
              <a:pPr>
                <a:spcBef>
                  <a:spcPct val="0"/>
                </a:spcBef>
              </a:pPr>
              <a:t>133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884977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7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2C60FFE-1906-4B73-9B58-FC7D9374EF35}" type="slidenum">
              <a:rPr lang="ru-RU" altLang="ru-RU" smtClean="0"/>
              <a:pPr>
                <a:spcBef>
                  <a:spcPct val="0"/>
                </a:spcBef>
              </a:pPr>
              <a:t>142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304997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D81E5C8-B822-4548-9082-71E2F2F1C288}" type="slidenum">
              <a:rPr lang="ru-RU" altLang="ru-RU" smtClean="0"/>
              <a:pPr>
                <a:spcBef>
                  <a:spcPct val="0"/>
                </a:spcBef>
              </a:pPr>
              <a:t>143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075179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8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BD6D879-2E15-4EA2-987B-14E09AB37F8D}" type="slidenum">
              <a:rPr lang="ru-RU" altLang="ru-RU" smtClean="0"/>
              <a:pPr>
                <a:spcBef>
                  <a:spcPct val="0"/>
                </a:spcBef>
              </a:pPr>
              <a:t>144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7712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8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24B2262-A8EC-460A-A3F0-B54CD84819F2}" type="slidenum">
              <a:rPr lang="ru-RU" altLang="ru-RU" smtClean="0"/>
              <a:pPr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105774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6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7C3FFE4-3114-41F8-B6AB-CA76F6AFE1EB}" type="slidenum">
              <a:rPr lang="ru-RU" altLang="ru-RU" smtClean="0"/>
              <a:pPr>
                <a:spcBef>
                  <a:spcPct val="0"/>
                </a:spcBef>
              </a:pPr>
              <a:t>146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294238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5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7615CD5-4547-44C6-9F64-0C9493EEAE96}" type="slidenum">
              <a:rPr lang="ru-RU" altLang="ru-RU" smtClean="0"/>
              <a:pPr>
                <a:spcBef>
                  <a:spcPct val="0"/>
                </a:spcBef>
              </a:pPr>
              <a:t>154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05883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1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84AE00-CDDB-4279-B650-7A090B31DE4C}" type="slidenum">
              <a:rPr lang="ru-RU" altLang="ru-RU" smtClean="0"/>
              <a:pPr>
                <a:spcBef>
                  <a:spcPct val="0"/>
                </a:spcBef>
              </a:pPr>
              <a:t>155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014034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9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E637DB6-3D8F-4DC8-A5E9-A7660022B807}" type="slidenum">
              <a:rPr lang="ru-RU" altLang="ru-RU" smtClean="0"/>
              <a:pPr>
                <a:spcBef>
                  <a:spcPct val="0"/>
                </a:spcBef>
              </a:pPr>
              <a:t>161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882414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1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84AE00-CDDB-4279-B650-7A090B31DE4C}" type="slidenum">
              <a:rPr lang="ru-RU" altLang="ru-RU" smtClean="0"/>
              <a:pPr>
                <a:spcBef>
                  <a:spcPct val="0"/>
                </a:spcBef>
              </a:pPr>
              <a:t>162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014034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0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FB550A6-FC38-4771-B905-E719491995E8}" type="slidenum">
              <a:rPr lang="ru-RU" altLang="ru-RU" smtClean="0"/>
              <a:pPr>
                <a:spcBef>
                  <a:spcPct val="0"/>
                </a:spcBef>
              </a:pPr>
              <a:t>165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31307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E8F0A2-4B27-4011-91DE-C008FBD3F80E}" type="slidenum">
              <a:rPr lang="ru-RU" altLang="ru-RU" smtClean="0"/>
              <a:pPr>
                <a:spcBef>
                  <a:spcPct val="0"/>
                </a:spcBef>
              </a:pPr>
              <a:t>178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411672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55A78CD-B381-4D46-9D44-B4A3E7C9F19E}" type="slidenum">
              <a:rPr lang="ru-RU" altLang="ru-RU" smtClean="0"/>
              <a:pPr>
                <a:spcBef>
                  <a:spcPct val="0"/>
                </a:spcBef>
              </a:pPr>
              <a:t>179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622636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E8F0A2-4B27-4011-91DE-C008FBD3F80E}" type="slidenum">
              <a:rPr lang="ru-RU" altLang="ru-RU" smtClean="0"/>
              <a:pPr>
                <a:spcBef>
                  <a:spcPct val="0"/>
                </a:spcBef>
              </a:pPr>
              <a:t>184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411672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E8F0A2-4B27-4011-91DE-C008FBD3F80E}" type="slidenum">
              <a:rPr lang="ru-RU" altLang="ru-RU" smtClean="0"/>
              <a:pPr>
                <a:spcBef>
                  <a:spcPct val="0"/>
                </a:spcBef>
              </a:pPr>
              <a:t>188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41167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1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F609F6E-6D92-44D4-9667-BA2D8AADEAC6}" type="slidenum">
              <a:rPr lang="ru-RU" altLang="ru-RU" smtClean="0"/>
              <a:pPr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967887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6E8F0A2-4B27-4011-91DE-C008FBD3F80E}" type="slidenum">
              <a:rPr lang="ru-RU" altLang="ru-RU" smtClean="0"/>
              <a:pPr>
                <a:spcBef>
                  <a:spcPct val="0"/>
                </a:spcBef>
              </a:pPr>
              <a:t>197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411672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55A78CD-B381-4D46-9D44-B4A3E7C9F19E}" type="slidenum">
              <a:rPr lang="ru-RU" altLang="ru-RU" smtClean="0"/>
              <a:pPr>
                <a:spcBef>
                  <a:spcPct val="0"/>
                </a:spcBef>
              </a:pPr>
              <a:t>206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622636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71DF35B-1B1F-4033-B9C8-90CBC371A4D6}" type="slidenum">
              <a:rPr lang="ru-RU" altLang="ru-RU" smtClean="0"/>
              <a:pPr>
                <a:spcBef>
                  <a:spcPct val="0"/>
                </a:spcBef>
              </a:pPr>
              <a:t>207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1190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9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6BEDCF7-B1C2-43E2-AD4A-D8D13D361114}" type="slidenum">
              <a:rPr lang="ru-RU" altLang="ru-RU" smtClean="0"/>
              <a:pPr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1417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45DEEF0-6D61-4128-9095-0BEB1F1868EA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18853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F390441-1F70-41B4-BCE3-3B5236B54B8D}" type="slidenum">
              <a:rPr lang="ru-RU" altLang="ru-RU" smtClean="0"/>
              <a:pPr>
                <a:spcBef>
                  <a:spcPct val="0"/>
                </a:spcBef>
              </a:pPr>
              <a:t>37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313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6B4A-6286-4F33-AAA2-C6CC1B36F409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B9450-FC63-4227-A13D-6C5D6915E3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90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6AE68-A120-4C60-A5CE-DDCE62608924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4E16-3B58-4A54-BD2B-60B063CF37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8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410F9-C48A-4A41-A2F0-8F871AEB1A43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E0E99-0174-432A-A3FB-5A8903BB3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073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123F-F825-491A-BFDB-91B5BB32E08A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60B05-0597-4003-A552-653A4CB953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711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3B07-39F5-4A02-BB59-00BBCFBE008D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1C85D-C74C-47B2-981B-24D987B264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589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E90-AD0D-4397-B073-C0292DF5D87A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E417B-EBD7-46EB-9136-8A71885761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87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B125-E1AC-4611-89F1-0A97C44FDF7E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35E1-FA6F-4E84-8D45-976416A1EE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29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3E7FB-1BF6-4B54-A5C9-9D81870D1EFD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7D35D-174F-4708-A5D0-0843CF4BC5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402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0794D-C8EA-4EF9-8D12-582BE59F51E9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AD22-4CB8-45B0-B814-AA6C4F9FE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986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CE770-C7C7-479A-AE77-FC0F03E6198E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2E4E9-D720-446D-9E74-DC3091DEDB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91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5B4BC-5D45-4452-8B22-A1EE6D8B9A7C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E2-1DD0-4D64-82E5-A6A8F51B4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33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E5C1D9-DD3A-4E24-AAF8-38A63F4210E3}" type="datetimeFigureOut">
              <a:rPr lang="ru-RU"/>
              <a:pPr>
                <a:defRPr/>
              </a:pPr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33170A-0267-4022-980A-7319553901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png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png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mailto:mike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4643438" y="2349500"/>
            <a:ext cx="42608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ТЕОРИЯ И ПРАКТИКА</a:t>
            </a:r>
            <a:br>
              <a:rPr lang="ru-RU" altLang="ru-RU" sz="3000" smtClean="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В2В-ПРОДАЖ СЛОЖНЫХ</a:t>
            </a:r>
            <a:br>
              <a:rPr lang="ru-RU" altLang="ru-RU" sz="3000" smtClean="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ПРОДУКТОВ И УСЛУГ</a:t>
            </a:r>
            <a:endParaRPr lang="ru-RU" altLang="ru-RU" sz="3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000" dirty="0"/>
              <a:t>  </a:t>
            </a:r>
            <a:endParaRPr lang="ru-RU" altLang="ru-RU" sz="1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Авторский </a:t>
            </a:r>
            <a:r>
              <a:rPr lang="ru-RU" altLang="ru-RU" sz="1600"/>
              <a:t>учебный </a:t>
            </a:r>
            <a:r>
              <a:rPr lang="ru-RU" altLang="ru-RU" sz="1600" smtClean="0"/>
              <a:t>курс</a:t>
            </a:r>
            <a:br>
              <a:rPr lang="ru-RU" altLang="ru-RU" sz="1600" smtClean="0"/>
            </a:br>
            <a:r>
              <a:rPr lang="ru-RU" altLang="ru-RU" sz="1600" smtClean="0"/>
              <a:t>Михаила Люфанова</a:t>
            </a:r>
            <a:endParaRPr lang="ru-RU" altLang="ru-RU" sz="1600" dirty="0"/>
          </a:p>
        </p:txBody>
      </p:sp>
      <p:sp>
        <p:nvSpPr>
          <p:cNvPr id="2052" name="Прямоугольник 15"/>
          <p:cNvSpPr>
            <a:spLocks noChangeArrowheads="1"/>
          </p:cNvSpPr>
          <p:nvPr/>
        </p:nvSpPr>
        <p:spPr bwMode="auto">
          <a:xfrm>
            <a:off x="7235825" y="6200775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sp>
        <p:nvSpPr>
          <p:cNvPr id="2053" name="Прямоугольник 17"/>
          <p:cNvSpPr>
            <a:spLocks noChangeArrowheads="1"/>
          </p:cNvSpPr>
          <p:nvPr/>
        </p:nvSpPr>
        <p:spPr bwMode="auto">
          <a:xfrm>
            <a:off x="4643438" y="4725144"/>
            <a:ext cx="2433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smtClean="0"/>
              <a:t>24–25 сентября </a:t>
            </a:r>
            <a:r>
              <a:rPr lang="ru-RU" altLang="ru-RU" sz="1600"/>
              <a:t>2015 </a:t>
            </a:r>
            <a:r>
              <a:rPr lang="ru-RU" altLang="ru-RU" sz="1600" smtClean="0"/>
              <a:t>года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smtClean="0"/>
              <a:t>г. </a:t>
            </a:r>
            <a:r>
              <a:rPr lang="ru-RU" altLang="ru-RU" sz="1600" smtClean="0"/>
              <a:t>Москва</a:t>
            </a:r>
            <a:endParaRPr lang="ru-RU" altLang="ru-RU" sz="1600" dirty="0"/>
          </a:p>
        </p:txBody>
      </p:sp>
      <p:pic>
        <p:nvPicPr>
          <p:cNvPr id="205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5930900"/>
            <a:ext cx="908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Группа 12"/>
          <p:cNvGrpSpPr>
            <a:grpSpLocks/>
          </p:cNvGrpSpPr>
          <p:nvPr/>
        </p:nvGrpSpPr>
        <p:grpSpPr bwMode="auto">
          <a:xfrm>
            <a:off x="4468813" y="6149975"/>
            <a:ext cx="1858962" cy="606425"/>
            <a:chOff x="4905658" y="332656"/>
            <a:chExt cx="1858876" cy="60684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58" name="Прямоугольник 15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2059" name="TextBox 16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76" y="1778314"/>
            <a:ext cx="3716941" cy="3716941"/>
          </a:xfrm>
          <a:prstGeom prst="rect">
            <a:avLst/>
          </a:prstGeom>
        </p:spPr>
      </p:pic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684213" y="698500"/>
            <a:ext cx="4823891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Роль кризиса в экономике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3007246" y="6957392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9" name="Стрелка вправо 18"/>
          <p:cNvSpPr/>
          <p:nvPr/>
        </p:nvSpPr>
        <p:spPr>
          <a:xfrm rot="16200000" flipH="1">
            <a:off x="1212963" y="3310151"/>
            <a:ext cx="4194370" cy="79551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97561" y="1571628"/>
            <a:ext cx="2408436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/>
              <a:t>Меньше </a:t>
            </a:r>
            <a:r>
              <a:rPr lang="ru-RU" altLang="ru-RU" smtClean="0"/>
              <a:t>денег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mtClean="0"/>
              <a:t>Меньше сделок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mtClean="0"/>
              <a:t>Меньше объём каждой сделки</a:t>
            </a:r>
            <a:endParaRPr lang="ru-RU" altLang="ru-RU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Меньше клиентов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Меньше зарплаты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Ниже мотивация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Дольше принимаются решения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Хуже настроение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Неопределённость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Больше апатии, фрустрации и лени</a:t>
            </a:r>
            <a:endParaRPr lang="ru-RU" dirty="0"/>
          </a:p>
        </p:txBody>
      </p:sp>
      <p:sp>
        <p:nvSpPr>
          <p:cNvPr id="22" name="Стрелка вправо 21"/>
          <p:cNvSpPr/>
          <p:nvPr/>
        </p:nvSpPr>
        <p:spPr>
          <a:xfrm rot="5400000" flipH="1">
            <a:off x="3875012" y="3226365"/>
            <a:ext cx="4233467" cy="92399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53744" y="1571628"/>
            <a:ext cx="2522502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mtClean="0"/>
              <a:t>Больше инвестиций </a:t>
            </a:r>
            <a:br>
              <a:rPr lang="ru-RU" altLang="ru-RU" smtClean="0"/>
            </a:br>
            <a:r>
              <a:rPr lang="ru-RU" altLang="ru-RU" smtClean="0"/>
              <a:t>в новые проекты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Больше новых компаний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Больше новых направлений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Больше времени </a:t>
            </a:r>
            <a:br>
              <a:rPr lang="ru-RU" smtClean="0"/>
            </a:br>
            <a:r>
              <a:rPr lang="ru-RU" smtClean="0"/>
              <a:t>на стратегические перемены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Больше времени </a:t>
            </a:r>
            <a:br>
              <a:rPr lang="ru-RU" smtClean="0"/>
            </a:br>
            <a:r>
              <a:rPr lang="ru-RU" smtClean="0"/>
              <a:t>на встречи и деловое общение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Больше оптимизма</a:t>
            </a:r>
            <a:br>
              <a:rPr lang="ru-RU" smtClean="0"/>
            </a:br>
            <a:r>
              <a:rPr lang="ru-RU" smtClean="0"/>
              <a:t>у новичков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smtClean="0"/>
              <a:t>Постоянный передел рынка</a:t>
            </a:r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8248340" y="741952"/>
            <a:ext cx="502394" cy="868771"/>
            <a:chOff x="8172400" y="836712"/>
            <a:chExt cx="502394" cy="868771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Трапеция 28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6" name="Овал 25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7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2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Прямоугольник 3"/>
          <p:cNvSpPr>
            <a:spLocks noChangeArrowheads="1"/>
          </p:cNvSpPr>
          <p:nvPr/>
        </p:nvSpPr>
        <p:spPr bwMode="auto">
          <a:xfrm>
            <a:off x="5435600" y="2090738"/>
            <a:ext cx="370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10 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Лидогенерация</a:t>
            </a:r>
            <a:endParaRPr lang="ru-RU" altLang="ru-RU" sz="3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Множество клиентов находятся у нас под носом, остальные только и ждут, чтобы им предложили что-нибудь новое.</a:t>
            </a:r>
          </a:p>
        </p:txBody>
      </p:sp>
      <p:sp>
        <p:nvSpPr>
          <p:cNvPr id="107524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07525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7528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07529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«Ваши клиенты»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принадлежат </a:t>
            </a:r>
            <a:r>
              <a:rPr lang="ru-RU" altLang="ru-RU" sz="3000">
                <a:solidFill>
                  <a:schemeClr val="bg1"/>
                </a:solidFill>
              </a:rPr>
              <a:t>не вам,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а вашей компании, поэтому вести себя с ними следует </a:t>
            </a:r>
            <a:r>
              <a:rPr lang="ru-RU" altLang="ru-RU" sz="3000" smtClean="0">
                <a:solidFill>
                  <a:schemeClr val="bg1"/>
                </a:solidFill>
              </a:rPr>
              <a:t>так</a:t>
            </a:r>
            <a:r>
              <a:rPr lang="ru-RU" altLang="ru-RU" sz="3000">
                <a:solidFill>
                  <a:schemeClr val="bg1"/>
                </a:solidFill>
              </a:rPr>
              <a:t>, как этого хотелось бы </a:t>
            </a:r>
            <a:r>
              <a:rPr lang="ru-RU" altLang="ru-RU" sz="3000" smtClean="0">
                <a:solidFill>
                  <a:schemeClr val="bg1"/>
                </a:solidFill>
              </a:rPr>
              <a:t>вашей компании,</a:t>
            </a:r>
            <a:br>
              <a:rPr lang="ru-RU" altLang="ru-RU" sz="3000" smtClean="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а не вам лично.</a:t>
            </a:r>
            <a:endParaRPr lang="ru-RU" altLang="ru-RU" sz="3000">
              <a:solidFill>
                <a:schemeClr val="bg1"/>
              </a:solidFill>
            </a:endParaRPr>
          </a:p>
        </p:txBody>
      </p:sp>
      <p:grpSp>
        <p:nvGrpSpPr>
          <p:cNvPr id="125955" name="Группа 4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5961" name="Прямоугольник 7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25962" name="TextBox 8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  <p:grpSp>
        <p:nvGrpSpPr>
          <p:cNvPr id="125956" name="Группа 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5957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5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Нижний колонтитул 3"/>
          <p:cNvSpPr txBox="1">
            <a:spLocks/>
          </p:cNvSpPr>
          <p:nvPr/>
        </p:nvSpPr>
        <p:spPr bwMode="auto">
          <a:xfrm>
            <a:off x="900113" y="404813"/>
            <a:ext cx="59039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Два метода поиска новых клиентов</a:t>
            </a:r>
          </a:p>
        </p:txBody>
      </p:sp>
      <p:grpSp>
        <p:nvGrpSpPr>
          <p:cNvPr id="112643" name="Группа 22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2651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2644" name="Прямоугольник 6"/>
          <p:cNvSpPr>
            <a:spLocks noChangeArrowheads="1"/>
          </p:cNvSpPr>
          <p:nvPr/>
        </p:nvSpPr>
        <p:spPr bwMode="auto">
          <a:xfrm>
            <a:off x="971550" y="1706563"/>
            <a:ext cx="331311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Входящие звонки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Входящие письма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Текущие клиенты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Бывшие клиенты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Руководство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Коллеги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Мероприятия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Реклама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…</a:t>
            </a:r>
          </a:p>
        </p:txBody>
      </p:sp>
      <p:sp>
        <p:nvSpPr>
          <p:cNvPr id="112645" name="Прямоугольник 6"/>
          <p:cNvSpPr>
            <a:spLocks noChangeArrowheads="1"/>
          </p:cNvSpPr>
          <p:nvPr/>
        </p:nvSpPr>
        <p:spPr bwMode="auto">
          <a:xfrm>
            <a:off x="4419600" y="1706563"/>
            <a:ext cx="331311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Клиентская база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Текущие клиенты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Интернет и соц.сети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Новости и объявления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Холодный обзвон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Рефералы и партнёры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Списки и справочники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Поиск по улицам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00150" y="1052513"/>
            <a:ext cx="2232025" cy="50482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ПАССИВНЫЕ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40250" y="1052513"/>
            <a:ext cx="2232025" cy="504825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АКТИВНЫЕ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468313" y="5229225"/>
            <a:ext cx="8064500" cy="7207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mtClean="0">
                <a:solidFill>
                  <a:schemeClr val="tx1"/>
                </a:solidFill>
              </a:rPr>
              <a:t>           Какие </a:t>
            </a:r>
            <a:r>
              <a:rPr lang="ru-RU" altLang="ru-RU">
                <a:solidFill>
                  <a:schemeClr val="tx1"/>
                </a:solidFill>
              </a:rPr>
              <a:t>методы поиска новых клиентов </a:t>
            </a:r>
            <a:r>
              <a:rPr lang="ru-RU" altLang="ru-RU" smtClean="0">
                <a:solidFill>
                  <a:schemeClr val="tx1"/>
                </a:solidFill>
              </a:rPr>
              <a:t>используете вы? А не используете?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11265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1C0CC-0F1F-4EC7-BD63-7A873C4FD2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ru-RU" sz="1000" smtClean="0"/>
          </a:p>
        </p:txBody>
      </p:sp>
      <p:grpSp>
        <p:nvGrpSpPr>
          <p:cNvPr id="21" name="Группа 20"/>
          <p:cNvGrpSpPr/>
          <p:nvPr/>
        </p:nvGrpSpPr>
        <p:grpSpPr>
          <a:xfrm>
            <a:off x="611560" y="5008501"/>
            <a:ext cx="502394" cy="868771"/>
            <a:chOff x="8172400" y="836712"/>
            <a:chExt cx="502394" cy="86877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Трапеция 25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3" name="Овал 22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  <p:bldP spid="112645" grpId="0"/>
      <p:bldP spid="4" grpId="0" animBg="1"/>
      <p:bldP spid="30" grpId="0" animBg="1"/>
      <p:bldP spid="3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Нижний колонтитул 3"/>
          <p:cNvSpPr txBox="1">
            <a:spLocks/>
          </p:cNvSpPr>
          <p:nvPr/>
        </p:nvSpPr>
        <p:spPr bwMode="auto">
          <a:xfrm>
            <a:off x="900113" y="404813"/>
            <a:ext cx="4203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Корпоративная модель продаж</a:t>
            </a:r>
          </a:p>
        </p:txBody>
      </p:sp>
      <p:grpSp>
        <p:nvGrpSpPr>
          <p:cNvPr id="108547" name="Группа 22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8573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7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96752"/>
            <a:ext cx="5970587" cy="4225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/>
          </p:cNvSpPr>
          <p:nvPr/>
        </p:nvSpPr>
        <p:spPr bwMode="auto">
          <a:xfrm>
            <a:off x="5387975" y="1401763"/>
            <a:ext cx="1128713" cy="27479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AutoShape 5"/>
          <p:cNvSpPr>
            <a:spLocks/>
          </p:cNvSpPr>
          <p:nvPr/>
        </p:nvSpPr>
        <p:spPr bwMode="auto">
          <a:xfrm>
            <a:off x="7740650" y="1401763"/>
            <a:ext cx="938213" cy="27479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AutoShape 5"/>
          <p:cNvSpPr>
            <a:spLocks/>
          </p:cNvSpPr>
          <p:nvPr/>
        </p:nvSpPr>
        <p:spPr bwMode="auto">
          <a:xfrm>
            <a:off x="6588125" y="2774950"/>
            <a:ext cx="1079500" cy="1374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AutoShape 5"/>
          <p:cNvSpPr>
            <a:spLocks/>
          </p:cNvSpPr>
          <p:nvPr/>
        </p:nvSpPr>
        <p:spPr bwMode="auto">
          <a:xfrm>
            <a:off x="6588125" y="1401763"/>
            <a:ext cx="1079500" cy="1306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AutoShape 5"/>
          <p:cNvSpPr>
            <a:spLocks/>
          </p:cNvSpPr>
          <p:nvPr/>
        </p:nvSpPr>
        <p:spPr bwMode="auto">
          <a:xfrm>
            <a:off x="4211638" y="2774950"/>
            <a:ext cx="1081087" cy="13747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2" name="AutoShape 5"/>
          <p:cNvSpPr>
            <a:spLocks/>
          </p:cNvSpPr>
          <p:nvPr/>
        </p:nvSpPr>
        <p:spPr bwMode="auto">
          <a:xfrm>
            <a:off x="3132138" y="1401763"/>
            <a:ext cx="1008062" cy="27479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3" name="AutoShape 5"/>
          <p:cNvSpPr>
            <a:spLocks/>
          </p:cNvSpPr>
          <p:nvPr/>
        </p:nvSpPr>
        <p:spPr bwMode="auto">
          <a:xfrm>
            <a:off x="4211638" y="1401763"/>
            <a:ext cx="1081087" cy="1306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4" name="AutoShape 5"/>
          <p:cNvSpPr>
            <a:spLocks/>
          </p:cNvSpPr>
          <p:nvPr/>
        </p:nvSpPr>
        <p:spPr bwMode="auto">
          <a:xfrm>
            <a:off x="3132138" y="4221163"/>
            <a:ext cx="2771775" cy="10144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" name="AutoShape 5"/>
          <p:cNvSpPr>
            <a:spLocks/>
          </p:cNvSpPr>
          <p:nvPr/>
        </p:nvSpPr>
        <p:spPr bwMode="auto">
          <a:xfrm>
            <a:off x="6011863" y="4221163"/>
            <a:ext cx="2667000" cy="10144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CB4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" name="AutoShape 3"/>
          <p:cNvSpPr>
            <a:spLocks/>
          </p:cNvSpPr>
          <p:nvPr/>
        </p:nvSpPr>
        <p:spPr bwMode="auto">
          <a:xfrm>
            <a:off x="544513" y="1401763"/>
            <a:ext cx="2370137" cy="40211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Ценностное предложение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Клиенты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Каналы продаж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Взаимодействие</a:t>
            </a:r>
            <a:br>
              <a:rPr lang="ru-RU" altLang="ru-RU" sz="2000" dirty="0">
                <a:sym typeface="Baskerville"/>
              </a:rPr>
            </a:br>
            <a:r>
              <a:rPr lang="ru-RU" altLang="ru-RU" sz="2000" dirty="0">
                <a:sym typeface="Baskerville"/>
              </a:rPr>
              <a:t>с клиентами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Доходы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Расходы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Партнеры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Ресурсы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 dirty="0">
                <a:sym typeface="Baskerville"/>
              </a:rPr>
              <a:t>Основная деятельность</a:t>
            </a:r>
          </a:p>
        </p:txBody>
      </p:sp>
      <p:sp>
        <p:nvSpPr>
          <p:cNvPr id="108559" name="Прямоугольник 1"/>
          <p:cNvSpPr>
            <a:spLocks noChangeArrowheads="1"/>
          </p:cNvSpPr>
          <p:nvPr/>
        </p:nvSpPr>
        <p:spPr bwMode="auto">
          <a:xfrm>
            <a:off x="401638" y="5583238"/>
            <a:ext cx="4640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/>
              <a:t>Шаблон бизнес-модели разработан А.Остервальдером и И.Пинье,</a:t>
            </a:r>
            <a:br>
              <a:rPr lang="ru-RU" altLang="ru-RU" sz="1200" i="1"/>
            </a:br>
            <a:r>
              <a:rPr lang="ru-RU" altLang="ru-RU" sz="1200" i="1"/>
              <a:t>«Построение бизнес-моделей», Альпина Паблишерс, 2011 г.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3043238" y="5473700"/>
            <a:ext cx="5561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Круговая стрелка 1"/>
          <p:cNvSpPr/>
          <p:nvPr/>
        </p:nvSpPr>
        <p:spPr>
          <a:xfrm flipV="1">
            <a:off x="5511800" y="1700213"/>
            <a:ext cx="3092450" cy="2266950"/>
          </a:xfrm>
          <a:prstGeom prst="circularArrow">
            <a:avLst>
              <a:gd name="adj1" fmla="val 8289"/>
              <a:gd name="adj2" fmla="val 1142319"/>
              <a:gd name="adj3" fmla="val 18706883"/>
              <a:gd name="adj4" fmla="val 13232870"/>
              <a:gd name="adj5" fmla="val 125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Круговая стрелка 39"/>
          <p:cNvSpPr/>
          <p:nvPr/>
        </p:nvSpPr>
        <p:spPr>
          <a:xfrm>
            <a:off x="5511800" y="1568450"/>
            <a:ext cx="3092450" cy="2365375"/>
          </a:xfrm>
          <a:prstGeom prst="circularArrow">
            <a:avLst>
              <a:gd name="adj1" fmla="val 8289"/>
              <a:gd name="adj2" fmla="val 1142319"/>
              <a:gd name="adj3" fmla="val 18706883"/>
              <a:gd name="adj4" fmla="val 13232870"/>
              <a:gd name="adj5" fmla="val 125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Круговая стрелка 40"/>
          <p:cNvSpPr/>
          <p:nvPr/>
        </p:nvSpPr>
        <p:spPr>
          <a:xfrm rot="7184410">
            <a:off x="5896769" y="2545556"/>
            <a:ext cx="3092450" cy="2363788"/>
          </a:xfrm>
          <a:prstGeom prst="circularArrow">
            <a:avLst>
              <a:gd name="adj1" fmla="val 8289"/>
              <a:gd name="adj2" fmla="val 1142319"/>
              <a:gd name="adj3" fmla="val 18706883"/>
              <a:gd name="adj4" fmla="val 13232870"/>
              <a:gd name="adj5" fmla="val 125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Круговая стрелка 41"/>
          <p:cNvSpPr/>
          <p:nvPr/>
        </p:nvSpPr>
        <p:spPr>
          <a:xfrm rot="10800000">
            <a:off x="3924300" y="2967038"/>
            <a:ext cx="4175125" cy="2363787"/>
          </a:xfrm>
          <a:prstGeom prst="circularArrow">
            <a:avLst>
              <a:gd name="adj1" fmla="val 8289"/>
              <a:gd name="adj2" fmla="val 1142319"/>
              <a:gd name="adj3" fmla="val 18706883"/>
              <a:gd name="adj4" fmla="val 13232870"/>
              <a:gd name="adj5" fmla="val 125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Круговая стрелка 42"/>
          <p:cNvSpPr/>
          <p:nvPr/>
        </p:nvSpPr>
        <p:spPr>
          <a:xfrm rot="14840312">
            <a:off x="2912269" y="2518569"/>
            <a:ext cx="3092450" cy="2363788"/>
          </a:xfrm>
          <a:prstGeom prst="circularArrow">
            <a:avLst>
              <a:gd name="adj1" fmla="val 8289"/>
              <a:gd name="adj2" fmla="val 1142319"/>
              <a:gd name="adj3" fmla="val 18706883"/>
              <a:gd name="adj4" fmla="val 13232870"/>
              <a:gd name="adj5" fmla="val 125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924300" y="3027363"/>
            <a:ext cx="719138" cy="617537"/>
          </a:xfrm>
          <a:prstGeom prst="rightArrow">
            <a:avLst>
              <a:gd name="adj1" fmla="val 34561"/>
              <a:gd name="adj2" fmla="val 500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Стрелка вправо 44"/>
          <p:cNvSpPr/>
          <p:nvPr/>
        </p:nvSpPr>
        <p:spPr>
          <a:xfrm rot="16200000">
            <a:off x="4402931" y="2401094"/>
            <a:ext cx="719138" cy="615950"/>
          </a:xfrm>
          <a:prstGeom prst="rightArrow">
            <a:avLst>
              <a:gd name="adj1" fmla="val 34561"/>
              <a:gd name="adj2" fmla="val 500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Стрелка вправо 45"/>
          <p:cNvSpPr/>
          <p:nvPr/>
        </p:nvSpPr>
        <p:spPr>
          <a:xfrm>
            <a:off x="5103813" y="1817688"/>
            <a:ext cx="720725" cy="617537"/>
          </a:xfrm>
          <a:prstGeom prst="rightArrow">
            <a:avLst>
              <a:gd name="adj1" fmla="val 34561"/>
              <a:gd name="adj2" fmla="val 5000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12-конечная звезда 3"/>
          <p:cNvSpPr/>
          <p:nvPr/>
        </p:nvSpPr>
        <p:spPr>
          <a:xfrm>
            <a:off x="5511800" y="2476500"/>
            <a:ext cx="881063" cy="881063"/>
          </a:xfrm>
          <a:prstGeom prst="star12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Ц!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1863" y="1196975"/>
            <a:ext cx="2874962" cy="4225925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289675" y="5576888"/>
            <a:ext cx="231933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>
                <a:solidFill>
                  <a:srgbClr val="FF0000"/>
                </a:solidFill>
                <a:sym typeface="Baskerville"/>
              </a:rPr>
              <a:t>Зона ответственности</a:t>
            </a:r>
          </a:p>
          <a:p>
            <a:pPr algn="ctr">
              <a:lnSpc>
                <a:spcPct val="80000"/>
              </a:lnSpc>
            </a:pPr>
            <a:r>
              <a:rPr lang="ru-RU" altLang="ru-RU">
                <a:solidFill>
                  <a:srgbClr val="FF0000"/>
                </a:solidFill>
                <a:sym typeface="Baskerville"/>
              </a:rPr>
              <a:t>продавца</a:t>
            </a: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1085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6FCB00-2465-4DED-91D8-1A048338C94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 animBg="1"/>
      <p:bldP spid="45" grpId="0" animBg="1"/>
      <p:bldP spid="46" grpId="0" animBg="1"/>
      <p:bldP spid="4" grpId="0" animBg="1"/>
      <p:bldP spid="5" grpId="0" animBg="1"/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Нижний колонтитул 3"/>
          <p:cNvSpPr txBox="1">
            <a:spLocks/>
          </p:cNvSpPr>
          <p:nvPr/>
        </p:nvSpPr>
        <p:spPr bwMode="auto">
          <a:xfrm>
            <a:off x="900113" y="404813"/>
            <a:ext cx="4829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Персональная модель продаж продавца</a:t>
            </a:r>
          </a:p>
        </p:txBody>
      </p:sp>
      <p:grpSp>
        <p:nvGrpSpPr>
          <p:cNvPr id="109571" name="Группа 22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9597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9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6" name="AutoShape 3"/>
          <p:cNvSpPr>
            <a:spLocks/>
          </p:cNvSpPr>
          <p:nvPr/>
        </p:nvSpPr>
        <p:spPr bwMode="auto">
          <a:xfrm>
            <a:off x="323850" y="1196975"/>
            <a:ext cx="2370138" cy="4187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>
                <a:sym typeface="Baskerville"/>
              </a:rPr>
              <a:t>В чём моя персональная ценность </a:t>
            </a:r>
            <a:br>
              <a:rPr lang="ru-RU" altLang="ru-RU" sz="2000">
                <a:sym typeface="Baskerville"/>
              </a:rPr>
            </a:br>
            <a:r>
              <a:rPr lang="ru-RU" altLang="ru-RU" sz="2000">
                <a:sym typeface="Baskerville"/>
              </a:rPr>
              <a:t>для клиента?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>
                <a:sym typeface="Baskerville"/>
              </a:rPr>
              <a:t>Кто мои клиенты?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>
                <a:sym typeface="Baskerville"/>
              </a:rPr>
              <a:t>Как и где я их нахожу?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altLang="ru-RU" sz="2000">
                <a:sym typeface="Baskerville"/>
              </a:rPr>
              <a:t>Как я с ними поддерживаю связь и что я делаю, чтобы они продолжали работать </a:t>
            </a:r>
            <a:br>
              <a:rPr lang="ru-RU" altLang="ru-RU" sz="2000">
                <a:sym typeface="Baskerville"/>
              </a:rPr>
            </a:br>
            <a:r>
              <a:rPr lang="ru-RU" altLang="ru-RU" sz="2000">
                <a:sym typeface="Baskerville"/>
              </a:rPr>
              <a:t>со мной?</a:t>
            </a: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52426"/>
            <a:ext cx="3859500" cy="2731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5"/>
          <p:cNvSpPr>
            <a:spLocks/>
          </p:cNvSpPr>
          <p:nvPr/>
        </p:nvSpPr>
        <p:spPr bwMode="auto">
          <a:xfrm>
            <a:off x="4090988" y="2935288"/>
            <a:ext cx="806450" cy="32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109575" name="Группа 7"/>
          <p:cNvGrpSpPr>
            <a:grpSpLocks/>
          </p:cNvGrpSpPr>
          <p:nvPr/>
        </p:nvGrpSpPr>
        <p:grpSpPr bwMode="auto">
          <a:xfrm>
            <a:off x="2744788" y="1511300"/>
            <a:ext cx="3549650" cy="2497138"/>
            <a:chOff x="3276215" y="1568860"/>
            <a:chExt cx="5349384" cy="3762317"/>
          </a:xfrm>
        </p:grpSpPr>
        <p:sp>
          <p:nvSpPr>
            <p:cNvPr id="49" name="Круговая стрелка 48"/>
            <p:cNvSpPr/>
            <p:nvPr/>
          </p:nvSpPr>
          <p:spPr>
            <a:xfrm flipV="1">
              <a:off x="5513099" y="1700410"/>
              <a:ext cx="3090968" cy="2267435"/>
            </a:xfrm>
            <a:prstGeom prst="circularArrow">
              <a:avLst>
                <a:gd name="adj1" fmla="val 8289"/>
                <a:gd name="adj2" fmla="val 1142319"/>
                <a:gd name="adj3" fmla="val 18706883"/>
                <a:gd name="adj4" fmla="val 13232870"/>
                <a:gd name="adj5" fmla="val 125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0" name="Круговая стрелка 49"/>
            <p:cNvSpPr/>
            <p:nvPr/>
          </p:nvSpPr>
          <p:spPr>
            <a:xfrm>
              <a:off x="5513099" y="1568860"/>
              <a:ext cx="3090968" cy="2363108"/>
            </a:xfrm>
            <a:prstGeom prst="circularArrow">
              <a:avLst>
                <a:gd name="adj1" fmla="val 8289"/>
                <a:gd name="adj2" fmla="val 1142319"/>
                <a:gd name="adj3" fmla="val 18706883"/>
                <a:gd name="adj4" fmla="val 13232870"/>
                <a:gd name="adj5" fmla="val 125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" name="Круговая стрелка 50"/>
            <p:cNvSpPr/>
            <p:nvPr/>
          </p:nvSpPr>
          <p:spPr>
            <a:xfrm rot="7184410">
              <a:off x="5897453" y="2545628"/>
              <a:ext cx="3092610" cy="2363681"/>
            </a:xfrm>
            <a:prstGeom prst="circularArrow">
              <a:avLst>
                <a:gd name="adj1" fmla="val 8289"/>
                <a:gd name="adj2" fmla="val 1142319"/>
                <a:gd name="adj3" fmla="val 18706883"/>
                <a:gd name="adj4" fmla="val 13232870"/>
                <a:gd name="adj5" fmla="val 125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2" name="Круговая стрелка 51"/>
            <p:cNvSpPr/>
            <p:nvPr/>
          </p:nvSpPr>
          <p:spPr>
            <a:xfrm rot="10800000">
              <a:off x="3924552" y="2968069"/>
              <a:ext cx="4174721" cy="2363108"/>
            </a:xfrm>
            <a:prstGeom prst="circularArrow">
              <a:avLst>
                <a:gd name="adj1" fmla="val 8289"/>
                <a:gd name="adj2" fmla="val 1142319"/>
                <a:gd name="adj3" fmla="val 18706883"/>
                <a:gd name="adj4" fmla="val 13232870"/>
                <a:gd name="adj5" fmla="val 125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3" name="Круговая стрелка 52"/>
            <p:cNvSpPr/>
            <p:nvPr/>
          </p:nvSpPr>
          <p:spPr>
            <a:xfrm rot="14840312">
              <a:off x="2911750" y="2519319"/>
              <a:ext cx="3092609" cy="2363681"/>
            </a:xfrm>
            <a:prstGeom prst="circularArrow">
              <a:avLst>
                <a:gd name="adj1" fmla="val 8289"/>
                <a:gd name="adj2" fmla="val 1142319"/>
                <a:gd name="adj3" fmla="val 18706883"/>
                <a:gd name="adj4" fmla="val 13232870"/>
                <a:gd name="adj5" fmla="val 125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4" name="Стрелка вправо 53"/>
            <p:cNvSpPr/>
            <p:nvPr/>
          </p:nvSpPr>
          <p:spPr>
            <a:xfrm>
              <a:off x="3924552" y="3027864"/>
              <a:ext cx="720110" cy="617087"/>
            </a:xfrm>
            <a:prstGeom prst="rightArrow">
              <a:avLst>
                <a:gd name="adj1" fmla="val 34561"/>
                <a:gd name="adj2" fmla="val 500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5" name="Стрелка вправо 54"/>
            <p:cNvSpPr/>
            <p:nvPr/>
          </p:nvSpPr>
          <p:spPr>
            <a:xfrm rot="16200000">
              <a:off x="4401922" y="2399939"/>
              <a:ext cx="719935" cy="617237"/>
            </a:xfrm>
            <a:prstGeom prst="rightArrow">
              <a:avLst>
                <a:gd name="adj1" fmla="val 34561"/>
                <a:gd name="adj2" fmla="val 500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6" name="Стрелка вправо 55"/>
            <p:cNvSpPr/>
            <p:nvPr/>
          </p:nvSpPr>
          <p:spPr>
            <a:xfrm>
              <a:off x="5104001" y="1817608"/>
              <a:ext cx="720109" cy="617087"/>
            </a:xfrm>
            <a:prstGeom prst="rightArrow">
              <a:avLst>
                <a:gd name="adj1" fmla="val 34561"/>
                <a:gd name="adj2" fmla="val 50000"/>
              </a:avLst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8" name="AutoShape 5"/>
          <p:cNvSpPr>
            <a:spLocks/>
          </p:cNvSpPr>
          <p:nvPr/>
        </p:nvSpPr>
        <p:spPr bwMode="auto">
          <a:xfrm>
            <a:off x="5627688" y="2935288"/>
            <a:ext cx="654050" cy="32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AutoShape 5"/>
          <p:cNvSpPr>
            <a:spLocks/>
          </p:cNvSpPr>
          <p:nvPr/>
        </p:nvSpPr>
        <p:spPr bwMode="auto">
          <a:xfrm>
            <a:off x="4975225" y="2935288"/>
            <a:ext cx="576263" cy="32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AutoShape 5"/>
          <p:cNvSpPr>
            <a:spLocks/>
          </p:cNvSpPr>
          <p:nvPr/>
        </p:nvSpPr>
        <p:spPr bwMode="auto">
          <a:xfrm>
            <a:off x="4975225" y="1962150"/>
            <a:ext cx="576263" cy="327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AutoShape 5"/>
          <p:cNvSpPr>
            <a:spLocks/>
          </p:cNvSpPr>
          <p:nvPr/>
        </p:nvSpPr>
        <p:spPr bwMode="auto">
          <a:xfrm>
            <a:off x="3394075" y="2935288"/>
            <a:ext cx="644525" cy="32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2" name="AutoShape 5"/>
          <p:cNvSpPr>
            <a:spLocks/>
          </p:cNvSpPr>
          <p:nvPr/>
        </p:nvSpPr>
        <p:spPr bwMode="auto">
          <a:xfrm>
            <a:off x="2695575" y="2935288"/>
            <a:ext cx="623888" cy="32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3" name="AutoShape 5"/>
          <p:cNvSpPr>
            <a:spLocks/>
          </p:cNvSpPr>
          <p:nvPr/>
        </p:nvSpPr>
        <p:spPr bwMode="auto">
          <a:xfrm>
            <a:off x="3394075" y="1962150"/>
            <a:ext cx="644525" cy="327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4" name="AutoShape 5"/>
          <p:cNvSpPr>
            <a:spLocks/>
          </p:cNvSpPr>
          <p:nvPr/>
        </p:nvSpPr>
        <p:spPr bwMode="auto">
          <a:xfrm>
            <a:off x="2695575" y="3656013"/>
            <a:ext cx="1739900" cy="284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" name="AutoShape 5"/>
          <p:cNvSpPr>
            <a:spLocks/>
          </p:cNvSpPr>
          <p:nvPr/>
        </p:nvSpPr>
        <p:spPr bwMode="auto">
          <a:xfrm>
            <a:off x="4518025" y="3656013"/>
            <a:ext cx="1763713" cy="284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86F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2638425" y="4116388"/>
            <a:ext cx="3594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12-конечная звезда 3"/>
          <p:cNvSpPr/>
          <p:nvPr/>
        </p:nvSpPr>
        <p:spPr>
          <a:xfrm>
            <a:off x="4083050" y="1943100"/>
            <a:ext cx="814388" cy="814388"/>
          </a:xfrm>
          <a:prstGeom prst="star12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>
                <a:solidFill>
                  <a:schemeClr val="tx1"/>
                </a:solidFill>
              </a:rPr>
              <a:t>Ц!</a:t>
            </a:r>
          </a:p>
        </p:txBody>
      </p:sp>
      <p:sp>
        <p:nvSpPr>
          <p:cNvPr id="39" name="AutoShape 3"/>
          <p:cNvSpPr>
            <a:spLocks/>
          </p:cNvSpPr>
          <p:nvPr/>
        </p:nvSpPr>
        <p:spPr bwMode="auto">
          <a:xfrm>
            <a:off x="6659563" y="1208088"/>
            <a:ext cx="2371725" cy="3487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 startAt="5"/>
            </a:pPr>
            <a:r>
              <a:rPr lang="ru-RU" altLang="ru-RU" sz="2000">
                <a:sym typeface="Baskerville"/>
              </a:rPr>
              <a:t>Кто и как приносит мне наибольший доход?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 startAt="5"/>
            </a:pPr>
            <a:r>
              <a:rPr lang="ru-RU" altLang="ru-RU" sz="2000">
                <a:sym typeface="Baskerville"/>
              </a:rPr>
              <a:t>Могу ли я попросить компанию </a:t>
            </a:r>
            <a:br>
              <a:rPr lang="ru-RU" altLang="ru-RU" sz="2000">
                <a:sym typeface="Baskerville"/>
              </a:rPr>
            </a:br>
            <a:r>
              <a:rPr lang="ru-RU" altLang="ru-RU" sz="2000">
                <a:sym typeface="Baskerville"/>
              </a:rPr>
              <a:t>о расходах, которые помогут мне увеличить мои продажи?</a:t>
            </a:r>
          </a:p>
        </p:txBody>
      </p:sp>
      <p:sp>
        <p:nvSpPr>
          <p:cNvPr id="44" name="AutoShape 3"/>
          <p:cNvSpPr>
            <a:spLocks/>
          </p:cNvSpPr>
          <p:nvPr/>
        </p:nvSpPr>
        <p:spPr bwMode="auto">
          <a:xfrm>
            <a:off x="2627313" y="4376738"/>
            <a:ext cx="5616575" cy="19319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 startAt="7"/>
            </a:pPr>
            <a:r>
              <a:rPr lang="ru-RU" altLang="ru-RU" sz="2000">
                <a:sym typeface="Baskerville"/>
              </a:rPr>
              <a:t>Какие люди или компании могли бы помочь мне с поиском новых клиентов?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 startAt="7"/>
            </a:pPr>
            <a:r>
              <a:rPr lang="ru-RU" altLang="ru-RU" sz="2000">
                <a:sym typeface="Baskerville"/>
              </a:rPr>
              <a:t>Что мне может помочь, кроме рабочего места, телефона, компьютера и интернета?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Calibri" pitchFamily="34" charset="0"/>
              <a:buAutoNum type="arabicPeriod" startAt="7"/>
            </a:pPr>
            <a:r>
              <a:rPr lang="ru-RU" altLang="ru-RU" sz="2000">
                <a:sym typeface="Baskerville"/>
              </a:rPr>
              <a:t>Какие мои активности более эффективны </a:t>
            </a:r>
            <a:br>
              <a:rPr lang="ru-RU" altLang="ru-RU" sz="2000">
                <a:sym typeface="Baskerville"/>
              </a:rPr>
            </a:br>
            <a:r>
              <a:rPr lang="ru-RU" altLang="ru-RU" sz="2000">
                <a:sym typeface="Baskerville"/>
              </a:rPr>
              <a:t>и приносят мне наибольший результат?</a:t>
            </a:r>
          </a:p>
        </p:txBody>
      </p:sp>
      <p:sp>
        <p:nvSpPr>
          <p:cNvPr id="10958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2A6077-241D-4682-BA40-D57991486194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СОСТАВЛЯЕМ ЛИЧНУЮ МОДЕЛЬ ПРОДАЖ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363924"/>
            <a:ext cx="29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411018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Нижний колонтитул 3"/>
          <p:cNvSpPr txBox="1">
            <a:spLocks/>
          </p:cNvSpPr>
          <p:nvPr/>
        </p:nvSpPr>
        <p:spPr bwMode="auto">
          <a:xfrm>
            <a:off x="900113" y="404813"/>
            <a:ext cx="59039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Кто ваши клиенты и как вы их ищете?</a:t>
            </a:r>
          </a:p>
        </p:txBody>
      </p:sp>
      <p:sp>
        <p:nvSpPr>
          <p:cNvPr id="110595" name="TextBox 16"/>
          <p:cNvSpPr txBox="1">
            <a:spLocks noChangeArrowheads="1"/>
          </p:cNvSpPr>
          <p:nvPr/>
        </p:nvSpPr>
        <p:spPr bwMode="auto">
          <a:xfrm>
            <a:off x="881063" y="1052513"/>
            <a:ext cx="3529012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Кто ваши клиенты?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Владельцы </a:t>
            </a:r>
            <a:r>
              <a:rPr lang="ru-RU" altLang="ru-RU" sz="2000" smtClean="0"/>
              <a:t>небольших бизнесов</a:t>
            </a:r>
            <a:endParaRPr lang="ru-RU" altLang="ru-RU" sz="20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smtClean="0"/>
              <a:t>Менеджмент, закупщики</a:t>
            </a:r>
            <a:endParaRPr lang="ru-RU" altLang="ru-RU" sz="20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smtClean="0"/>
              <a:t>Небольшие компании</a:t>
            </a:r>
            <a:endParaRPr lang="ru-RU" altLang="ru-RU" sz="20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…</a:t>
            </a:r>
          </a:p>
        </p:txBody>
      </p:sp>
      <p:sp>
        <p:nvSpPr>
          <p:cNvPr id="110596" name="TextBox 17"/>
          <p:cNvSpPr txBox="1">
            <a:spLocks noChangeArrowheads="1"/>
          </p:cNvSpPr>
          <p:nvPr/>
        </p:nvSpPr>
        <p:spPr bwMode="auto">
          <a:xfrm>
            <a:off x="4554538" y="1052513"/>
            <a:ext cx="36893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Как вы их ищете?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Ходите по улицам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Звоните по справочникам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Берёте из базы клиентов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Через лояльных клиентов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/>
              <a:t>…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38188" y="1557338"/>
            <a:ext cx="75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8" name="AutoShape 3" descr="tile_paper_ltgray.png"/>
          <p:cNvSpPr>
            <a:spLocks/>
          </p:cNvSpPr>
          <p:nvPr/>
        </p:nvSpPr>
        <p:spPr bwMode="auto">
          <a:xfrm>
            <a:off x="1239838" y="1773238"/>
            <a:ext cx="673100" cy="4016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69" name="AutoShape 4" descr="tile_paper_ltgray.jpeg"/>
          <p:cNvSpPr>
            <a:spLocks/>
          </p:cNvSpPr>
          <p:nvPr/>
        </p:nvSpPr>
        <p:spPr bwMode="auto">
          <a:xfrm>
            <a:off x="1979613" y="1773238"/>
            <a:ext cx="673100" cy="4016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0" name="AutoShape 5" descr="tile_paper_ltgray.jpeg"/>
          <p:cNvSpPr>
            <a:spLocks/>
          </p:cNvSpPr>
          <p:nvPr/>
        </p:nvSpPr>
        <p:spPr bwMode="auto">
          <a:xfrm>
            <a:off x="2717800" y="1773238"/>
            <a:ext cx="674688" cy="4016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1" name="AutoShape 6" descr="tile_paper_ltgray.jpeg"/>
          <p:cNvSpPr>
            <a:spLocks/>
          </p:cNvSpPr>
          <p:nvPr/>
        </p:nvSpPr>
        <p:spPr bwMode="auto">
          <a:xfrm>
            <a:off x="1239838" y="2212975"/>
            <a:ext cx="673100" cy="4016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2" name="AutoShape 7" descr="tile_paper_ltgray.jpeg"/>
          <p:cNvSpPr>
            <a:spLocks/>
          </p:cNvSpPr>
          <p:nvPr/>
        </p:nvSpPr>
        <p:spPr bwMode="auto">
          <a:xfrm>
            <a:off x="1979613" y="2212975"/>
            <a:ext cx="673100" cy="4016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3" name="AutoShape 8" descr="tile_paper_ltgray.jpeg"/>
          <p:cNvSpPr>
            <a:spLocks/>
          </p:cNvSpPr>
          <p:nvPr/>
        </p:nvSpPr>
        <p:spPr bwMode="auto">
          <a:xfrm>
            <a:off x="2717800" y="2212975"/>
            <a:ext cx="674688" cy="4016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5" name="AutoShape 9" descr="tile_paper_ltgray.png"/>
          <p:cNvSpPr>
            <a:spLocks/>
          </p:cNvSpPr>
          <p:nvPr/>
        </p:nvSpPr>
        <p:spPr bwMode="auto">
          <a:xfrm>
            <a:off x="1239838" y="2652713"/>
            <a:ext cx="673100" cy="403225"/>
          </a:xfrm>
          <a:custGeom>
            <a:avLst/>
            <a:gdLst>
              <a:gd name="T0" fmla="*/ 594519 w 21600"/>
              <a:gd name="T1" fmla="*/ 595313 h 21600"/>
              <a:gd name="T2" fmla="*/ 594519 w 21600"/>
              <a:gd name="T3" fmla="*/ 595313 h 21600"/>
              <a:gd name="T4" fmla="*/ 594519 w 21600"/>
              <a:gd name="T5" fmla="*/ 595313 h 21600"/>
              <a:gd name="T6" fmla="*/ 594519 w 21600"/>
              <a:gd name="T7" fmla="*/ 5953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5" name="AutoShape 10" descr="tile_paper_ltgray.jpeg"/>
          <p:cNvSpPr>
            <a:spLocks/>
          </p:cNvSpPr>
          <p:nvPr/>
        </p:nvSpPr>
        <p:spPr bwMode="auto">
          <a:xfrm>
            <a:off x="1979613" y="2652713"/>
            <a:ext cx="673100" cy="403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6" name="AutoShape 11" descr="tile_paper_ltgray.jpeg"/>
          <p:cNvSpPr>
            <a:spLocks/>
          </p:cNvSpPr>
          <p:nvPr/>
        </p:nvSpPr>
        <p:spPr bwMode="auto">
          <a:xfrm>
            <a:off x="2717800" y="2652713"/>
            <a:ext cx="674688" cy="403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40977" name="AutoShape 1" descr="tile_paper_ltgray.png"/>
          <p:cNvSpPr>
            <a:spLocks/>
          </p:cNvSpPr>
          <p:nvPr/>
        </p:nvSpPr>
        <p:spPr bwMode="auto">
          <a:xfrm>
            <a:off x="4916488" y="1773238"/>
            <a:ext cx="2392362" cy="1282700"/>
          </a:xfrm>
          <a:prstGeom prst="rightArrow">
            <a:avLst>
              <a:gd name="adj1" fmla="val 100000"/>
              <a:gd name="adj2" fmla="val 31042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>
              <a:solidFill>
                <a:schemeClr val="bg1"/>
              </a:solidFill>
              <a:sym typeface="Baskerville"/>
            </a:endParaRPr>
          </a:p>
        </p:txBody>
      </p:sp>
      <p:sp>
        <p:nvSpPr>
          <p:cNvPr id="40978" name="AutoShape 2" descr="tile_paper_ltgray.png"/>
          <p:cNvSpPr>
            <a:spLocks/>
          </p:cNvSpPr>
          <p:nvPr/>
        </p:nvSpPr>
        <p:spPr bwMode="auto">
          <a:xfrm>
            <a:off x="4916488" y="1773238"/>
            <a:ext cx="1958975" cy="1282700"/>
          </a:xfrm>
          <a:prstGeom prst="rightArrow">
            <a:avLst>
              <a:gd name="adj1" fmla="val 100000"/>
              <a:gd name="adj2" fmla="val 31042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>
              <a:solidFill>
                <a:schemeClr val="bg1"/>
              </a:solidFill>
              <a:sym typeface="Baskerville"/>
            </a:endParaRPr>
          </a:p>
        </p:txBody>
      </p:sp>
      <p:sp>
        <p:nvSpPr>
          <p:cNvPr id="20" name="AutoShape 15"/>
          <p:cNvSpPr>
            <a:spLocks/>
          </p:cNvSpPr>
          <p:nvPr/>
        </p:nvSpPr>
        <p:spPr bwMode="auto">
          <a:xfrm>
            <a:off x="4929188" y="1773238"/>
            <a:ext cx="1489075" cy="1282700"/>
          </a:xfrm>
          <a:prstGeom prst="rightArrow">
            <a:avLst>
              <a:gd name="adj1" fmla="val 100000"/>
              <a:gd name="adj2" fmla="val 25619"/>
            </a:avLst>
          </a:prstGeom>
          <a:solidFill>
            <a:srgbClr val="FFD200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>
              <a:solidFill>
                <a:schemeClr val="bg1"/>
              </a:solidFill>
            </a:endParaRPr>
          </a:p>
        </p:txBody>
      </p:sp>
      <p:sp>
        <p:nvSpPr>
          <p:cNvPr id="40980" name="AutoShape 16" descr="tile_paper_ltgray.jpeg"/>
          <p:cNvSpPr>
            <a:spLocks/>
          </p:cNvSpPr>
          <p:nvPr/>
        </p:nvSpPr>
        <p:spPr bwMode="auto">
          <a:xfrm>
            <a:off x="4916488" y="1773238"/>
            <a:ext cx="1038225" cy="1282700"/>
          </a:xfrm>
          <a:prstGeom prst="rightArrow">
            <a:avLst>
              <a:gd name="adj1" fmla="val 100000"/>
              <a:gd name="adj2" fmla="val 3104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>
              <a:solidFill>
                <a:schemeClr val="bg1"/>
              </a:solidFill>
              <a:sym typeface="Baskerville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38188" y="3216275"/>
            <a:ext cx="7578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12" name="Группа 22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0614" name="Рисунок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1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061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89C88F-4243-4097-A4E4-2CC36B240BD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5" grpId="0" animBg="1"/>
      <p:bldP spid="40976" grpId="0" animBg="1"/>
      <p:bldP spid="40977" grpId="0" animBg="1"/>
      <p:bldP spid="40978" grpId="0" animBg="1"/>
      <p:bldP spid="20" grpId="0" animBg="1"/>
      <p:bldP spid="4098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468313" y="5229225"/>
            <a:ext cx="8064500" cy="7207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mtClean="0">
                <a:solidFill>
                  <a:schemeClr val="tx1"/>
                </a:solidFill>
              </a:rPr>
              <a:t>Заполните таблицу. Напишите не менее 10 каналов.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4213" y="1484313"/>
            <a:ext cx="2159000" cy="5048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Входящие звонки</a:t>
            </a:r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>
            <a:off x="2770981" y="1556545"/>
            <a:ext cx="504825" cy="360362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2135188"/>
            <a:ext cx="2159000" cy="503237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 b="1" smtClean="0">
                <a:solidFill>
                  <a:schemeClr val="bg1"/>
                </a:solidFill>
              </a:rPr>
              <a:t>Холодные звонки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2771775" y="2206626"/>
            <a:ext cx="503237" cy="360362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213" y="2773363"/>
            <a:ext cx="2159000" cy="503237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2771775" y="2844801"/>
            <a:ext cx="503237" cy="360362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4213" y="3421063"/>
            <a:ext cx="2159000" cy="5048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2770981" y="3493295"/>
            <a:ext cx="504825" cy="360362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4213" y="4068763"/>
            <a:ext cx="2159000" cy="5048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2770981" y="4140995"/>
            <a:ext cx="504825" cy="360362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1628" name="Прямоугольник 15"/>
          <p:cNvSpPr>
            <a:spLocks noChangeArrowheads="1"/>
          </p:cNvSpPr>
          <p:nvPr/>
        </p:nvSpPr>
        <p:spPr bwMode="auto">
          <a:xfrm>
            <a:off x="3419872" y="16287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200">
                <a:solidFill>
                  <a:schemeClr val="bg1"/>
                </a:solidFill>
              </a:rPr>
              <a:t>Да, активно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57238" y="793750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Каналы продаж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19872" y="549275"/>
            <a:ext cx="1800225" cy="1006475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Текущее использование канала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28272" y="549275"/>
            <a:ext cx="1476375" cy="100647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Что я готов для этого сделать?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1634" name="Line 19"/>
          <p:cNvSpPr>
            <a:spLocks noChangeShapeType="1"/>
          </p:cNvSpPr>
          <p:nvPr/>
        </p:nvSpPr>
        <p:spPr bwMode="auto">
          <a:xfrm>
            <a:off x="5220097" y="1125538"/>
            <a:ext cx="0" cy="3544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35" name="Line 30"/>
          <p:cNvSpPr>
            <a:spLocks noChangeShapeType="1"/>
          </p:cNvSpPr>
          <p:nvPr/>
        </p:nvSpPr>
        <p:spPr bwMode="auto">
          <a:xfrm>
            <a:off x="320675" y="27082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36" name="Line 30"/>
          <p:cNvSpPr>
            <a:spLocks noChangeShapeType="1"/>
          </p:cNvSpPr>
          <p:nvPr/>
        </p:nvSpPr>
        <p:spPr bwMode="auto">
          <a:xfrm>
            <a:off x="320675" y="3384550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37" name="Line 30"/>
          <p:cNvSpPr>
            <a:spLocks noChangeShapeType="1"/>
          </p:cNvSpPr>
          <p:nvPr/>
        </p:nvSpPr>
        <p:spPr bwMode="auto">
          <a:xfrm>
            <a:off x="320675" y="402272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38" name="Line 30"/>
          <p:cNvSpPr>
            <a:spLocks noChangeShapeType="1"/>
          </p:cNvSpPr>
          <p:nvPr/>
        </p:nvSpPr>
        <p:spPr bwMode="auto">
          <a:xfrm>
            <a:off x="320675" y="467042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40" name="Line 30"/>
          <p:cNvSpPr>
            <a:spLocks noChangeShapeType="1"/>
          </p:cNvSpPr>
          <p:nvPr/>
        </p:nvSpPr>
        <p:spPr bwMode="auto">
          <a:xfrm>
            <a:off x="320675" y="20605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41" name="Line 19"/>
          <p:cNvSpPr>
            <a:spLocks noChangeShapeType="1"/>
          </p:cNvSpPr>
          <p:nvPr/>
        </p:nvSpPr>
        <p:spPr bwMode="auto">
          <a:xfrm>
            <a:off x="3347864" y="1125538"/>
            <a:ext cx="0" cy="3544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42" name="Line 19"/>
          <p:cNvSpPr>
            <a:spLocks noChangeShapeType="1"/>
          </p:cNvSpPr>
          <p:nvPr/>
        </p:nvSpPr>
        <p:spPr bwMode="auto">
          <a:xfrm>
            <a:off x="6950472" y="1125538"/>
            <a:ext cx="0" cy="3544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359797" y="549275"/>
            <a:ext cx="1589087" cy="1006475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Сколько клиентов может приносить?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1644" name="Прямоугольник 34"/>
          <p:cNvSpPr>
            <a:spLocks noChangeArrowheads="1"/>
          </p:cNvSpPr>
          <p:nvPr/>
        </p:nvSpPr>
        <p:spPr bwMode="auto">
          <a:xfrm>
            <a:off x="5296297" y="1628775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200">
                <a:solidFill>
                  <a:schemeClr val="bg1"/>
                </a:solidFill>
              </a:rPr>
              <a:t>+10 в месяц</a:t>
            </a:r>
          </a:p>
        </p:txBody>
      </p:sp>
      <p:sp>
        <p:nvSpPr>
          <p:cNvPr id="111645" name="Прямоугольник 35"/>
          <p:cNvSpPr>
            <a:spLocks noChangeArrowheads="1"/>
          </p:cNvSpPr>
          <p:nvPr/>
        </p:nvSpPr>
        <p:spPr bwMode="auto">
          <a:xfrm>
            <a:off x="7077472" y="1628775"/>
            <a:ext cx="1814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>
                <a:solidFill>
                  <a:schemeClr val="bg1"/>
                </a:solidFill>
              </a:rPr>
              <a:t>Делать </a:t>
            </a:r>
            <a:r>
              <a:rPr lang="en-US" altLang="ru-RU" sz="1500">
                <a:solidFill>
                  <a:schemeClr val="bg1"/>
                </a:solidFill>
              </a:rPr>
              <a:t>10 </a:t>
            </a:r>
            <a:r>
              <a:rPr lang="ru-RU" altLang="ru-RU" sz="1500">
                <a:solidFill>
                  <a:schemeClr val="bg1"/>
                </a:solidFill>
              </a:rPr>
              <a:t>холодных звонков в день</a:t>
            </a:r>
          </a:p>
        </p:txBody>
      </p:sp>
      <p:grpSp>
        <p:nvGrpSpPr>
          <p:cNvPr id="111646" name="Группа 3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1648" name="Рисунок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4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16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71A827-D30A-412F-9E54-CA524E362C1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US" altLang="ru-RU" sz="1000" smtClean="0"/>
          </a:p>
        </p:txBody>
      </p:sp>
      <p:grpSp>
        <p:nvGrpSpPr>
          <p:cNvPr id="44" name="Группа 43"/>
          <p:cNvGrpSpPr/>
          <p:nvPr/>
        </p:nvGrpSpPr>
        <p:grpSpPr>
          <a:xfrm>
            <a:off x="611560" y="4869160"/>
            <a:ext cx="782773" cy="1167094"/>
            <a:chOff x="7596188" y="288147"/>
            <a:chExt cx="782773" cy="1167094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7" name="Группа 46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9" name="Овал 48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50" name="Овал 49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51" name="Трапеция 50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52" name="Овал 51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53" name="Овал 52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54" name="Прямоугольник 53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8" name="Равнобедренный треугольник 47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" name="Прямоугольник 45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/>
          <p:cNvCxnSpPr/>
          <p:nvPr/>
        </p:nvCxnSpPr>
        <p:spPr>
          <a:xfrm>
            <a:off x="250825" y="3501008"/>
            <a:ext cx="851535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865188" y="1216025"/>
            <a:ext cx="1955800" cy="1420813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908175" y="1268413"/>
            <a:ext cx="5362575" cy="462438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668" name="Нижний колонтитул 3"/>
          <p:cNvSpPr txBox="1">
            <a:spLocks/>
          </p:cNvSpPr>
          <p:nvPr/>
        </p:nvSpPr>
        <p:spPr bwMode="auto">
          <a:xfrm>
            <a:off x="636588" y="398463"/>
            <a:ext cx="3095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4 точки контакта</a:t>
            </a:r>
            <a:endParaRPr lang="ru-RU" altLang="ru-RU" sz="2000">
              <a:solidFill>
                <a:schemeClr val="bg1"/>
              </a:solidFill>
            </a:endParaRPr>
          </a:p>
        </p:txBody>
      </p:sp>
      <p:pic>
        <p:nvPicPr>
          <p:cNvPr id="11366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3006725"/>
            <a:ext cx="3683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3702050" y="4676775"/>
            <a:ext cx="396875" cy="3952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05400" y="4676775"/>
            <a:ext cx="395288" cy="395288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416425" y="3508375"/>
            <a:ext cx="395288" cy="395288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5435600" y="4321175"/>
            <a:ext cx="1822450" cy="1571625"/>
          </a:xfrm>
          <a:prstGeom prst="triangl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1911350" y="4321175"/>
            <a:ext cx="1820863" cy="15716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3678238" y="1270000"/>
            <a:ext cx="1822450" cy="1570038"/>
          </a:xfrm>
          <a:prstGeom prst="triangl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872163" y="5114925"/>
            <a:ext cx="96043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/>
              <a:t>Точка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/>
              <a:t>входа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357438" y="5114925"/>
            <a:ext cx="9286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/>
              <a:t>Точка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/>
              <a:t>боли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4078288" y="2087563"/>
            <a:ext cx="10699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Точка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власти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804025" y="3986242"/>
            <a:ext cx="1871663" cy="15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Фильтровать, не пускать, отвечать </a:t>
            </a:r>
            <a:br>
              <a:rPr lang="ru-RU" altLang="ru-RU" sz="2000"/>
            </a:br>
            <a:r>
              <a:rPr lang="ru-RU" altLang="ru-RU" sz="2000"/>
              <a:t>на вопросы, </a:t>
            </a:r>
            <a:br>
              <a:rPr lang="ru-RU" altLang="ru-RU" sz="2000"/>
            </a:br>
            <a:r>
              <a:rPr lang="ru-RU" altLang="ru-RU" sz="2000"/>
              <a:t>не занимать </a:t>
            </a:r>
            <a:r>
              <a:rPr lang="ru-RU" altLang="ru-RU" sz="2000" smtClean="0"/>
              <a:t>линию</a:t>
            </a:r>
            <a:endParaRPr lang="ru-RU" altLang="ru-RU" sz="200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50825" y="3789040"/>
            <a:ext cx="22336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Выполнять </a:t>
            </a:r>
            <a:r>
              <a:rPr lang="ru-RU" altLang="ru-RU" sz="2000"/>
              <a:t>поручения, </a:t>
            </a:r>
            <a:r>
              <a:rPr lang="ru-RU" altLang="ru-RU" sz="2000" smtClean="0"/>
              <a:t>делать свою работу,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искать пути облегчения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и ускорения</a:t>
            </a:r>
            <a:endParaRPr lang="ru-RU" altLang="ru-RU" sz="2000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621337" y="1530139"/>
            <a:ext cx="31448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Развивать бизнес, </a:t>
            </a:r>
            <a:br>
              <a:rPr lang="ru-RU" altLang="ru-RU" sz="2000"/>
            </a:br>
            <a:r>
              <a:rPr lang="ru-RU" altLang="ru-RU" sz="2000"/>
              <a:t>мыслить стратегически, инвестировать, расширять, </a:t>
            </a:r>
            <a:br>
              <a:rPr lang="ru-RU" altLang="ru-RU" sz="2000"/>
            </a:br>
            <a:r>
              <a:rPr lang="ru-RU" altLang="ru-RU" sz="2000"/>
              <a:t>решать сложные </a:t>
            </a:r>
            <a:r>
              <a:rPr lang="ru-RU" altLang="ru-RU" sz="2000" smtClean="0"/>
              <a:t>вопросы, </a:t>
            </a:r>
            <a:r>
              <a:rPr lang="ru-RU" altLang="ru-RU" sz="2000"/>
              <a:t>строить бизнес-процессы,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искать пути удешевления</a:t>
            </a:r>
            <a:endParaRPr lang="ru-RU" altLang="ru-RU" sz="2000"/>
          </a:p>
        </p:txBody>
      </p:sp>
      <p:sp>
        <p:nvSpPr>
          <p:cNvPr id="36" name="Овал 35"/>
          <p:cNvSpPr/>
          <p:nvPr/>
        </p:nvSpPr>
        <p:spPr>
          <a:xfrm>
            <a:off x="2658269" y="2234406"/>
            <a:ext cx="395287" cy="396875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3" name="Прямая соединительная линия 42"/>
          <p:cNvCxnSpPr>
            <a:stCxn id="10" idx="1"/>
            <a:endCxn id="36" idx="5"/>
          </p:cNvCxnSpPr>
          <p:nvPr/>
        </p:nvCxnSpPr>
        <p:spPr>
          <a:xfrm flipH="1" flipV="1">
            <a:off x="2995668" y="2573160"/>
            <a:ext cx="1478646" cy="993104"/>
          </a:xfrm>
          <a:prstGeom prst="line">
            <a:avLst/>
          </a:prstGeom>
          <a:noFill/>
          <a:ln w="127000">
            <a:solidFill>
              <a:schemeClr val="tx1">
                <a:lumMod val="95000"/>
                <a:lumOff val="5000"/>
              </a:schemeClr>
            </a:solidFill>
            <a:prstDash val="sysDot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Прямоугольник 44"/>
          <p:cNvSpPr>
            <a:spLocks noChangeArrowheads="1"/>
          </p:cNvSpPr>
          <p:nvPr/>
        </p:nvSpPr>
        <p:spPr bwMode="auto">
          <a:xfrm>
            <a:off x="900113" y="1557338"/>
            <a:ext cx="1955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/>
              <a:t>Точка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/>
              <a:t>влияния</a:t>
            </a:r>
            <a:endParaRPr lang="ru-RU" altLang="ru-RU" sz="2400"/>
          </a:p>
        </p:txBody>
      </p:sp>
      <p:sp>
        <p:nvSpPr>
          <p:cNvPr id="60" name="Полилиния 59"/>
          <p:cNvSpPr/>
          <p:nvPr/>
        </p:nvSpPr>
        <p:spPr>
          <a:xfrm>
            <a:off x="3419475" y="3706813"/>
            <a:ext cx="2452688" cy="2314575"/>
          </a:xfrm>
          <a:custGeom>
            <a:avLst/>
            <a:gdLst>
              <a:gd name="connsiteX0" fmla="*/ 2743898 w 2743898"/>
              <a:gd name="connsiteY0" fmla="*/ 2562225 h 2562225"/>
              <a:gd name="connsiteX1" fmla="*/ 2315273 w 2743898"/>
              <a:gd name="connsiteY1" fmla="*/ 1857375 h 2562225"/>
              <a:gd name="connsiteX2" fmla="*/ 362648 w 2743898"/>
              <a:gd name="connsiteY2" fmla="*/ 1666875 h 2562225"/>
              <a:gd name="connsiteX3" fmla="*/ 57848 w 2743898"/>
              <a:gd name="connsiteY3" fmla="*/ 1143000 h 2562225"/>
              <a:gd name="connsiteX4" fmla="*/ 1077023 w 2743898"/>
              <a:gd name="connsiteY4" fmla="*/ 209550 h 2562225"/>
              <a:gd name="connsiteX5" fmla="*/ 1362773 w 2743898"/>
              <a:gd name="connsiteY5" fmla="*/ 0 h 256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3898" h="2562225">
                <a:moveTo>
                  <a:pt x="2743898" y="2562225"/>
                </a:moveTo>
                <a:cubicBezTo>
                  <a:pt x="2728023" y="2284412"/>
                  <a:pt x="2712148" y="2006600"/>
                  <a:pt x="2315273" y="1857375"/>
                </a:cubicBezTo>
                <a:cubicBezTo>
                  <a:pt x="1918398" y="1708150"/>
                  <a:pt x="738885" y="1785937"/>
                  <a:pt x="362648" y="1666875"/>
                </a:cubicBezTo>
                <a:cubicBezTo>
                  <a:pt x="-13590" y="1547812"/>
                  <a:pt x="-61215" y="1385888"/>
                  <a:pt x="57848" y="1143000"/>
                </a:cubicBezTo>
                <a:cubicBezTo>
                  <a:pt x="176911" y="900112"/>
                  <a:pt x="859536" y="400050"/>
                  <a:pt x="1077023" y="209550"/>
                </a:cubicBezTo>
                <a:cubicBezTo>
                  <a:pt x="1294510" y="19050"/>
                  <a:pt x="1328641" y="9525"/>
                  <a:pt x="1362773" y="0"/>
                </a:cubicBezTo>
              </a:path>
            </a:pathLst>
          </a:custGeom>
          <a:noFill/>
          <a:ln w="127000">
            <a:solidFill>
              <a:schemeClr val="tx1">
                <a:lumMod val="95000"/>
                <a:lumOff val="5000"/>
              </a:schemeClr>
            </a:solidFill>
            <a:prstDash val="sysDot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13688" name="Группа 2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3694" name="Рисунок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9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076825" y="5949950"/>
            <a:ext cx="1665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b="1"/>
              <a:t>Путь продавца</a:t>
            </a:r>
          </a:p>
        </p:txBody>
      </p:sp>
      <p:sp>
        <p:nvSpPr>
          <p:cNvPr id="11369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637DDA-0A66-486F-BDF7-7DB69191027E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9" grpId="0" animBg="1"/>
      <p:bldP spid="10" grpId="0" animBg="1"/>
      <p:bldP spid="15" grpId="0" animBg="1"/>
      <p:bldP spid="16" grpId="0" animBg="1"/>
      <p:bldP spid="17" grpId="0" animBg="1"/>
      <p:bldP spid="5" grpId="0"/>
      <p:bldP spid="12" grpId="0"/>
      <p:bldP spid="13" grpId="0"/>
      <p:bldP spid="27" grpId="0"/>
      <p:bldP spid="28" grpId="0"/>
      <p:bldP spid="31" grpId="0"/>
      <p:bldP spid="36" grpId="0" animBg="1"/>
      <p:bldP spid="45" grpId="0"/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Нижний колонтитул 3"/>
          <p:cNvSpPr txBox="1">
            <a:spLocks/>
          </p:cNvSpPr>
          <p:nvPr/>
        </p:nvSpPr>
        <p:spPr bwMode="auto">
          <a:xfrm>
            <a:off x="738188" y="333375"/>
            <a:ext cx="76676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Уровни клиентов (по отношению к компании)</a:t>
            </a:r>
          </a:p>
        </p:txBody>
      </p:sp>
      <p:pic>
        <p:nvPicPr>
          <p:cNvPr id="114691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196975"/>
            <a:ext cx="12319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11475"/>
            <a:ext cx="7778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911475"/>
            <a:ext cx="7778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911475"/>
            <a:ext cx="7778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911475"/>
            <a:ext cx="779462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Соединительная линия уступом 4"/>
          <p:cNvCxnSpPr/>
          <p:nvPr/>
        </p:nvCxnSpPr>
        <p:spPr>
          <a:xfrm rot="5400000">
            <a:off x="1397000" y="1952625"/>
            <a:ext cx="366713" cy="144621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/>
          <p:nvPr/>
        </p:nvCxnSpPr>
        <p:spPr>
          <a:xfrm rot="5400000">
            <a:off x="1897062" y="2452688"/>
            <a:ext cx="366713" cy="446088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2357437" y="2438401"/>
            <a:ext cx="366713" cy="47466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2853531" y="1942307"/>
            <a:ext cx="366713" cy="146685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0" name="Прямоугольник 33"/>
          <p:cNvSpPr>
            <a:spLocks noChangeArrowheads="1"/>
          </p:cNvSpPr>
          <p:nvPr/>
        </p:nvSpPr>
        <p:spPr bwMode="auto">
          <a:xfrm>
            <a:off x="3025775" y="1547813"/>
            <a:ext cx="3816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Владельцы бизнеса, </a:t>
            </a:r>
            <a:br>
              <a:rPr lang="ru-RU" altLang="ru-RU" sz="1800"/>
            </a:br>
            <a:r>
              <a:rPr lang="ru-RU" altLang="ru-RU" sz="1800"/>
              <a:t>люди принимающие решения (ЛПР),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«Точка могущества»</a:t>
            </a:r>
          </a:p>
        </p:txBody>
      </p:sp>
      <p:sp>
        <p:nvSpPr>
          <p:cNvPr id="114701" name="Прямоугольник 34"/>
          <p:cNvSpPr>
            <a:spLocks noChangeArrowheads="1"/>
          </p:cNvSpPr>
          <p:nvPr/>
        </p:nvSpPr>
        <p:spPr bwMode="auto">
          <a:xfrm>
            <a:off x="4332288" y="2794000"/>
            <a:ext cx="3590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Генеральные, заместители, руководители направлений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«Точка власти»</a:t>
            </a:r>
          </a:p>
        </p:txBody>
      </p:sp>
      <p:pic>
        <p:nvPicPr>
          <p:cNvPr id="114702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171950"/>
            <a:ext cx="7794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Соединительная линия уступом 37"/>
          <p:cNvCxnSpPr/>
          <p:nvPr/>
        </p:nvCxnSpPr>
        <p:spPr>
          <a:xfrm rot="16200000" flipH="1">
            <a:off x="1876425" y="3697288"/>
            <a:ext cx="407987" cy="4460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/>
          <p:nvPr/>
        </p:nvCxnSpPr>
        <p:spPr>
          <a:xfrm rot="5400000">
            <a:off x="2336800" y="3683001"/>
            <a:ext cx="407987" cy="47466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/>
          <p:nvPr/>
        </p:nvCxnSpPr>
        <p:spPr>
          <a:xfrm rot="5400000">
            <a:off x="2832894" y="3186907"/>
            <a:ext cx="407987" cy="14668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/>
          <p:nvPr/>
        </p:nvCxnSpPr>
        <p:spPr>
          <a:xfrm rot="16200000" flipH="1">
            <a:off x="1376363" y="3197225"/>
            <a:ext cx="407987" cy="144621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7" name="Прямоугольник 51"/>
          <p:cNvSpPr>
            <a:spLocks noChangeArrowheads="1"/>
          </p:cNvSpPr>
          <p:nvPr/>
        </p:nvSpPr>
        <p:spPr bwMode="auto">
          <a:xfrm>
            <a:off x="3924300" y="4171950"/>
            <a:ext cx="4248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Линейные сотрудники и менеджеры, которые работают «на местах»,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«Точка боли»</a:t>
            </a:r>
          </a:p>
        </p:txBody>
      </p:sp>
      <p:pic>
        <p:nvPicPr>
          <p:cNvPr id="114708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171950"/>
            <a:ext cx="7794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Соединительная линия уступом 57"/>
          <p:cNvCxnSpPr/>
          <p:nvPr/>
        </p:nvCxnSpPr>
        <p:spPr>
          <a:xfrm rot="5400000">
            <a:off x="1423988" y="3690938"/>
            <a:ext cx="407987" cy="4587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710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4171950"/>
            <a:ext cx="77946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Соединительная линия уступом 62"/>
          <p:cNvCxnSpPr/>
          <p:nvPr/>
        </p:nvCxnSpPr>
        <p:spPr>
          <a:xfrm rot="16200000" flipH="1">
            <a:off x="2308225" y="3265488"/>
            <a:ext cx="407987" cy="13096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712" name="Picture 2" descr="http://www.iflowbpm.com/wp-content/uploads/2012/11/user-icon-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29225"/>
            <a:ext cx="93662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13" name="Прямоугольник 79"/>
          <p:cNvSpPr>
            <a:spLocks noChangeArrowheads="1"/>
          </p:cNvSpPr>
          <p:nvPr/>
        </p:nvSpPr>
        <p:spPr bwMode="auto">
          <a:xfrm>
            <a:off x="3044825" y="5300663"/>
            <a:ext cx="4670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Агенты влияния, знакомые, рефералы, партнёры, клиенты, друзья и т.д.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«Точка влияния»</a:t>
            </a:r>
          </a:p>
        </p:txBody>
      </p:sp>
      <p:grpSp>
        <p:nvGrpSpPr>
          <p:cNvPr id="114714" name="Группа 4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4720" name="Рисунок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2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45" name="Овал 44"/>
          <p:cNvSpPr/>
          <p:nvPr/>
        </p:nvSpPr>
        <p:spPr>
          <a:xfrm>
            <a:off x="1531938" y="2111375"/>
            <a:ext cx="407987" cy="409575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51819" y="3429000"/>
            <a:ext cx="409575" cy="409575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836613" y="4686300"/>
            <a:ext cx="409575" cy="409575"/>
          </a:xfrm>
          <a:prstGeom prst="ellips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1708150" y="5875338"/>
            <a:ext cx="409575" cy="409575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471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4CEB41-4F32-476E-8662-B02279673F3C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109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1" grpId="0"/>
      <p:bldP spid="114707" grpId="0"/>
      <p:bldP spid="114713" grpId="0"/>
      <p:bldP spid="45" grpId="0" animBg="1"/>
      <p:bldP spid="47" grpId="0" animBg="1"/>
      <p:bldP spid="48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Овал 7180"/>
          <p:cNvSpPr/>
          <p:nvPr/>
        </p:nvSpPr>
        <p:spPr>
          <a:xfrm>
            <a:off x="1331640" y="1412776"/>
            <a:ext cx="6711769" cy="4305672"/>
          </a:xfrm>
          <a:prstGeom prst="ellipse">
            <a:avLst/>
          </a:prstGeom>
          <a:noFill/>
          <a:ln w="57150">
            <a:solidFill>
              <a:srgbClr val="00B9E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178" name="Группа 7177"/>
          <p:cNvGrpSpPr/>
          <p:nvPr/>
        </p:nvGrpSpPr>
        <p:grpSpPr>
          <a:xfrm>
            <a:off x="6280970" y="1585402"/>
            <a:ext cx="2611510" cy="1335980"/>
            <a:chOff x="6280970" y="1585402"/>
            <a:chExt cx="2611510" cy="1335980"/>
          </a:xfrm>
        </p:grpSpPr>
        <p:sp>
          <p:nvSpPr>
            <p:cNvPr id="43" name="Стрелка вниз 42"/>
            <p:cNvSpPr/>
            <p:nvPr/>
          </p:nvSpPr>
          <p:spPr>
            <a:xfrm rot="3688963">
              <a:off x="6313386" y="1552986"/>
              <a:ext cx="1335980" cy="1400812"/>
            </a:xfrm>
            <a:prstGeom prst="downArrow">
              <a:avLst/>
            </a:prstGeom>
            <a:solidFill>
              <a:srgbClr val="C86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73" name="Прямоугольник 7172"/>
            <p:cNvSpPr/>
            <p:nvPr/>
          </p:nvSpPr>
          <p:spPr>
            <a:xfrm>
              <a:off x="7422269" y="1626956"/>
              <a:ext cx="1470211" cy="721924"/>
            </a:xfrm>
            <a:prstGeom prst="rect">
              <a:avLst/>
            </a:prstGeom>
            <a:solidFill>
              <a:srgbClr val="C86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>
                  <a:solidFill>
                    <a:schemeClr val="bg1"/>
                  </a:solidFill>
                </a:rPr>
                <a:t>Давление</a:t>
              </a:r>
            </a:p>
            <a:p>
              <a:r>
                <a:rPr lang="ru-RU" smtClean="0">
                  <a:solidFill>
                    <a:schemeClr val="bg1"/>
                  </a:solidFill>
                </a:rPr>
                <a:t>поставщиков</a:t>
              </a:r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684213" y="698500"/>
            <a:ext cx="4823891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Роль конкуренции. 5 сил Портера.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42" name="Овал 41"/>
          <p:cNvSpPr/>
          <p:nvPr/>
        </p:nvSpPr>
        <p:spPr>
          <a:xfrm>
            <a:off x="3086426" y="2780378"/>
            <a:ext cx="3203575" cy="1460937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Конкуренция</a:t>
            </a:r>
            <a:br>
              <a:rPr lang="ru-RU" sz="220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внутри отрасли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6012160" y="3063156"/>
            <a:ext cx="1107082" cy="869900"/>
            <a:chOff x="684213" y="2492896"/>
            <a:chExt cx="1295499" cy="1017950"/>
          </a:xfrm>
          <a:solidFill>
            <a:srgbClr val="FF0000"/>
          </a:solidFill>
        </p:grpSpPr>
        <p:sp>
          <p:nvSpPr>
            <p:cNvPr id="51" name="Стрелка вниз 50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382235" y="3717032"/>
            <a:ext cx="917957" cy="721293"/>
            <a:chOff x="684213" y="2492896"/>
            <a:chExt cx="1295499" cy="1017950"/>
          </a:xfrm>
          <a:solidFill>
            <a:srgbClr val="FF9933"/>
          </a:solidFill>
        </p:grpSpPr>
        <p:sp>
          <p:nvSpPr>
            <p:cNvPr id="54" name="Стрелка вниз 53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881252" y="2173812"/>
            <a:ext cx="917957" cy="721293"/>
            <a:chOff x="684213" y="2492896"/>
            <a:chExt cx="1295499" cy="1017950"/>
          </a:xfrm>
          <a:solidFill>
            <a:srgbClr val="FF9933"/>
          </a:solidFill>
        </p:grpSpPr>
        <p:sp>
          <p:nvSpPr>
            <p:cNvPr id="57" name="Стрелка вниз 56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3608934" y="3861048"/>
            <a:ext cx="1107082" cy="869900"/>
            <a:chOff x="684213" y="2492896"/>
            <a:chExt cx="1295499" cy="1017950"/>
          </a:xfrm>
          <a:solidFill>
            <a:srgbClr val="FF0000"/>
          </a:solidFill>
        </p:grpSpPr>
        <p:sp>
          <p:nvSpPr>
            <p:cNvPr id="60" name="Стрелка вниз 59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4773690" y="2333123"/>
            <a:ext cx="650943" cy="511484"/>
            <a:chOff x="684213" y="2492896"/>
            <a:chExt cx="1295499" cy="1017950"/>
          </a:xfrm>
          <a:solidFill>
            <a:schemeClr val="accent3">
              <a:lumMod val="75000"/>
            </a:schemeClr>
          </a:solidFill>
        </p:grpSpPr>
        <p:sp>
          <p:nvSpPr>
            <p:cNvPr id="63" name="Стрелка вниз 62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5577241" y="2557476"/>
            <a:ext cx="650943" cy="511484"/>
            <a:chOff x="684213" y="2492896"/>
            <a:chExt cx="1295499" cy="1017950"/>
          </a:xfrm>
          <a:solidFill>
            <a:schemeClr val="accent3">
              <a:lumMod val="75000"/>
            </a:schemeClr>
          </a:solidFill>
        </p:grpSpPr>
        <p:sp>
          <p:nvSpPr>
            <p:cNvPr id="66" name="Стрелка вниз 65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4734987" y="4005064"/>
            <a:ext cx="650943" cy="511484"/>
            <a:chOff x="684213" y="2492896"/>
            <a:chExt cx="1295499" cy="1017950"/>
          </a:xfrm>
          <a:solidFill>
            <a:schemeClr val="accent3">
              <a:lumMod val="75000"/>
            </a:schemeClr>
          </a:solidFill>
        </p:grpSpPr>
        <p:sp>
          <p:nvSpPr>
            <p:cNvPr id="69" name="Стрелка вниз 68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2998466" y="3766529"/>
            <a:ext cx="650943" cy="511484"/>
            <a:chOff x="684213" y="2492896"/>
            <a:chExt cx="1295499" cy="1017950"/>
          </a:xfrm>
          <a:solidFill>
            <a:schemeClr val="accent3">
              <a:lumMod val="75000"/>
            </a:schemeClr>
          </a:solidFill>
        </p:grpSpPr>
        <p:sp>
          <p:nvSpPr>
            <p:cNvPr id="72" name="Стрелка вниз 71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3246894" y="2542848"/>
            <a:ext cx="650943" cy="511484"/>
            <a:chOff x="684213" y="2492896"/>
            <a:chExt cx="1295499" cy="1017950"/>
          </a:xfrm>
          <a:solidFill>
            <a:schemeClr val="accent3">
              <a:lumMod val="75000"/>
            </a:schemeClr>
          </a:solidFill>
        </p:grpSpPr>
        <p:sp>
          <p:nvSpPr>
            <p:cNvPr id="75" name="Стрелка вниз 74"/>
            <p:cNvSpPr/>
            <p:nvPr/>
          </p:nvSpPr>
          <p:spPr>
            <a:xfrm rot="10800000">
              <a:off x="684213" y="2492896"/>
              <a:ext cx="1295499" cy="1017950"/>
            </a:xfrm>
            <a:prstGeom prst="downArrow">
              <a:avLst>
                <a:gd name="adj1" fmla="val 65541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1530758" y="2492896"/>
              <a:ext cx="108012" cy="29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195737" y="2936638"/>
            <a:ext cx="1107082" cy="870309"/>
            <a:chOff x="2195737" y="2936638"/>
            <a:chExt cx="1107082" cy="870309"/>
          </a:xfrm>
        </p:grpSpPr>
        <p:sp>
          <p:nvSpPr>
            <p:cNvPr id="2" name="Стрелка вниз 1"/>
            <p:cNvSpPr/>
            <p:nvPr/>
          </p:nvSpPr>
          <p:spPr>
            <a:xfrm rot="10800000">
              <a:off x="2195737" y="2937047"/>
              <a:ext cx="1107082" cy="869900"/>
            </a:xfrm>
            <a:prstGeom prst="downArrow">
              <a:avLst>
                <a:gd name="adj1" fmla="val 65541"/>
                <a:gd name="adj2" fmla="val 50000"/>
              </a:avLst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919161" y="2936638"/>
              <a:ext cx="92303" cy="253036"/>
            </a:xfrm>
            <a:prstGeom prst="rect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2526991" y="3200452"/>
              <a:ext cx="444572" cy="444572"/>
              <a:chOff x="755576" y="2481903"/>
              <a:chExt cx="1235129" cy="1235129"/>
            </a:xfrm>
          </p:grpSpPr>
          <p:sp>
            <p:nvSpPr>
              <p:cNvPr id="6" name="Кольцо 5"/>
              <p:cNvSpPr/>
              <p:nvPr/>
            </p:nvSpPr>
            <p:spPr>
              <a:xfrm>
                <a:off x="755576" y="2481903"/>
                <a:ext cx="1235129" cy="1235129"/>
              </a:xfrm>
              <a:prstGeom prst="donut">
                <a:avLst>
                  <a:gd name="adj" fmla="val 147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229124" y="2607439"/>
                <a:ext cx="288032" cy="524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177" name="Группа 7176"/>
          <p:cNvGrpSpPr/>
          <p:nvPr/>
        </p:nvGrpSpPr>
        <p:grpSpPr>
          <a:xfrm>
            <a:off x="6193663" y="4121758"/>
            <a:ext cx="2584852" cy="1335980"/>
            <a:chOff x="6193663" y="4121758"/>
            <a:chExt cx="2584852" cy="1335980"/>
          </a:xfrm>
        </p:grpSpPr>
        <p:sp>
          <p:nvSpPr>
            <p:cNvPr id="87" name="Стрелка вниз 86"/>
            <p:cNvSpPr/>
            <p:nvPr/>
          </p:nvSpPr>
          <p:spPr>
            <a:xfrm rot="7200000">
              <a:off x="6226079" y="4089342"/>
              <a:ext cx="1335980" cy="1400812"/>
            </a:xfrm>
            <a:prstGeom prst="downArrow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7308304" y="4700856"/>
              <a:ext cx="1470211" cy="721924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>
                  <a:solidFill>
                    <a:schemeClr val="tx1"/>
                  </a:solidFill>
                </a:rPr>
                <a:t>Давление</a:t>
              </a:r>
            </a:p>
            <a:p>
              <a:r>
                <a:rPr lang="ru-RU" smtClean="0">
                  <a:solidFill>
                    <a:schemeClr val="tx1"/>
                  </a:solidFill>
                </a:rPr>
                <a:t>заменителей</a:t>
              </a:r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180" name="Группа 7179"/>
          <p:cNvGrpSpPr/>
          <p:nvPr/>
        </p:nvGrpSpPr>
        <p:grpSpPr>
          <a:xfrm>
            <a:off x="513222" y="4121758"/>
            <a:ext cx="2594483" cy="1335980"/>
            <a:chOff x="513222" y="4121758"/>
            <a:chExt cx="2594483" cy="1335980"/>
          </a:xfrm>
        </p:grpSpPr>
        <p:sp>
          <p:nvSpPr>
            <p:cNvPr id="89" name="Стрелка вниз 88"/>
            <p:cNvSpPr/>
            <p:nvPr/>
          </p:nvSpPr>
          <p:spPr>
            <a:xfrm rot="14400000">
              <a:off x="1739309" y="4089342"/>
              <a:ext cx="1335980" cy="1400812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513222" y="4700856"/>
              <a:ext cx="1470211" cy="7219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>
                  <a:solidFill>
                    <a:schemeClr val="tx1"/>
                  </a:solidFill>
                </a:rPr>
                <a:t>Давление</a:t>
              </a:r>
            </a:p>
            <a:p>
              <a:r>
                <a:rPr lang="ru-RU" smtClean="0">
                  <a:solidFill>
                    <a:schemeClr val="tx1"/>
                  </a:solidFill>
                </a:rPr>
                <a:t>новичков</a:t>
              </a:r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7179" name="Группа 7178"/>
          <p:cNvGrpSpPr/>
          <p:nvPr/>
        </p:nvGrpSpPr>
        <p:grpSpPr>
          <a:xfrm>
            <a:off x="513221" y="1585403"/>
            <a:ext cx="2594484" cy="1335980"/>
            <a:chOff x="513221" y="1585403"/>
            <a:chExt cx="2594484" cy="1335980"/>
          </a:xfrm>
        </p:grpSpPr>
        <p:sp>
          <p:nvSpPr>
            <p:cNvPr id="91" name="Стрелка вниз 90"/>
            <p:cNvSpPr/>
            <p:nvPr/>
          </p:nvSpPr>
          <p:spPr>
            <a:xfrm rot="18000000">
              <a:off x="1739309" y="1552987"/>
              <a:ext cx="1335980" cy="1400812"/>
            </a:xfrm>
            <a:prstGeom prst="downArrow">
              <a:avLst/>
            </a:prstGeom>
            <a:solidFill>
              <a:srgbClr val="FF6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513221" y="1626956"/>
              <a:ext cx="1470211" cy="721924"/>
            </a:xfrm>
            <a:prstGeom prst="rect">
              <a:avLst/>
            </a:prstGeom>
            <a:solidFill>
              <a:srgbClr val="FF6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>
                  <a:solidFill>
                    <a:schemeClr val="bg1"/>
                  </a:solidFill>
                </a:rPr>
                <a:t>Давление</a:t>
              </a:r>
            </a:p>
            <a:p>
              <a:r>
                <a:rPr lang="ru-RU" smtClean="0">
                  <a:solidFill>
                    <a:schemeClr val="bg1"/>
                  </a:solidFill>
                </a:rPr>
                <a:t>покупателей</a:t>
              </a:r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7182" name="Прямоугольник 7181"/>
          <p:cNvSpPr/>
          <p:nvPr/>
        </p:nvSpPr>
        <p:spPr>
          <a:xfrm>
            <a:off x="3040121" y="4972526"/>
            <a:ext cx="318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00B9E5"/>
                </a:solidFill>
              </a:rPr>
              <a:t>Общеэкономическая ситуация</a:t>
            </a:r>
            <a:endParaRPr lang="ru-RU">
              <a:solidFill>
                <a:srgbClr val="00B9E5"/>
              </a:solidFill>
            </a:endParaRPr>
          </a:p>
        </p:txBody>
      </p:sp>
      <p:grpSp>
        <p:nvGrpSpPr>
          <p:cNvPr id="99" name="Группа 98"/>
          <p:cNvGrpSpPr/>
          <p:nvPr/>
        </p:nvGrpSpPr>
        <p:grpSpPr>
          <a:xfrm>
            <a:off x="8248340" y="741952"/>
            <a:ext cx="502394" cy="868771"/>
            <a:chOff x="8172400" y="836712"/>
            <a:chExt cx="502394" cy="868771"/>
          </a:xfrm>
        </p:grpSpPr>
        <p:grpSp>
          <p:nvGrpSpPr>
            <p:cNvPr id="100" name="Группа 99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02" name="Овал 101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4" name="Трапеция 103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01" name="Овал 100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72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977900"/>
            <a:ext cx="9144000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srgbClr val="9AE23A"/>
                </a:solidFill>
              </a:rPr>
              <a:t>            15–35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06788" y="977900"/>
            <a:ext cx="1425575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>
                <a:solidFill>
                  <a:srgbClr val="00B9E5"/>
                </a:solidFill>
              </a:rPr>
              <a:t>35–55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8988" y="977900"/>
            <a:ext cx="1944687" cy="86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srgbClr val="C86FCF"/>
                </a:solidFill>
              </a:rPr>
              <a:t>55–75</a:t>
            </a:r>
          </a:p>
        </p:txBody>
      </p:sp>
      <p:pic>
        <p:nvPicPr>
          <p:cNvPr id="13314" name="Picture 2" descr="http://roscomtech.ru/data/images/img/84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4" t="3333" r="12036" b="44398"/>
          <a:stretch>
            <a:fillRect/>
          </a:stretch>
        </p:blipFill>
        <p:spPr bwMode="auto">
          <a:xfrm>
            <a:off x="539750" y="1047750"/>
            <a:ext cx="5238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2"/>
          <a:stretch>
            <a:fillRect/>
          </a:stretch>
        </p:blipFill>
        <p:spPr bwMode="auto">
          <a:xfrm>
            <a:off x="5064125" y="977900"/>
            <a:ext cx="647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3"/>
          <a:stretch>
            <a:fillRect/>
          </a:stretch>
        </p:blipFill>
        <p:spPr bwMode="auto">
          <a:xfrm>
            <a:off x="2627313" y="987425"/>
            <a:ext cx="7096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Нижний колонтитул 3"/>
          <p:cNvSpPr txBox="1">
            <a:spLocks/>
          </p:cNvSpPr>
          <p:nvPr/>
        </p:nvSpPr>
        <p:spPr bwMode="auto">
          <a:xfrm>
            <a:off x="468313" y="333375"/>
            <a:ext cx="5975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Виды клиентов по гендерно-возрастному признаку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9388" y="2068513"/>
            <a:ext cx="2232025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Легче найти общий язык и поймать “волну”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Диалог обычно выстраивается </a:t>
            </a:r>
            <a:br>
              <a:rPr lang="ru-RU" altLang="ru-RU" sz="1800" dirty="0"/>
            </a:br>
            <a:r>
              <a:rPr lang="ru-RU" altLang="ru-RU" sz="1800" dirty="0"/>
              <a:t>на партнёрском уровне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Гибкость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Современность взглядов и подходов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 женщинами иногда диалог может иметь менее формальный характер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411413" y="2068513"/>
            <a:ext cx="21923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Эмоционально сдержанные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Конструктивные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Более зрелые, </a:t>
            </a:r>
            <a:br>
              <a:rPr lang="ru-RU" altLang="ru-RU" sz="1800" dirty="0"/>
            </a:br>
            <a:r>
              <a:rPr lang="ru-RU" altLang="ru-RU" sz="1800" dirty="0"/>
              <a:t>чем первая группа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Менее косные, </a:t>
            </a:r>
            <a:br>
              <a:rPr lang="ru-RU" altLang="ru-RU" sz="1800" dirty="0"/>
            </a:br>
            <a:r>
              <a:rPr lang="ru-RU" altLang="ru-RU" sz="1800" dirty="0"/>
              <a:t>чем третья группа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Наиболее стабильные </a:t>
            </a:r>
            <a:br>
              <a:rPr lang="ru-RU" altLang="ru-RU" sz="1800" dirty="0"/>
            </a:br>
            <a:r>
              <a:rPr lang="ru-RU" altLang="ru-RU" sz="1800" dirty="0"/>
              <a:t>и понятные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Привычный типаж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72000" y="2068513"/>
            <a:ext cx="45402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Консервативность, косность, низкая степень гибкости и открытости новому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Любят ссылаться на свой большой опыт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Любят трепетное отношение, проявление уважения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Часто критикуют употребление иностранных терминов</a:t>
            </a:r>
            <a:endParaRPr lang="ru-RU" altLang="ru-RU" sz="5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Женщины часто демонстрируют определенную степень снисхождения </a:t>
            </a:r>
            <a:br>
              <a:rPr lang="ru-RU" altLang="ru-RU" sz="1800" dirty="0"/>
            </a:br>
            <a:r>
              <a:rPr lang="ru-RU" altLang="ru-RU" sz="1800" dirty="0"/>
              <a:t>в тоне и стиле речи, любят светские беседы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Мужчины часто </a:t>
            </a:r>
            <a:r>
              <a:rPr lang="ru-RU" altLang="ru-RU" sz="1800" dirty="0" err="1"/>
              <a:t>коммуницируют</a:t>
            </a:r>
            <a:r>
              <a:rPr lang="ru-RU" altLang="ru-RU" sz="1800" dirty="0"/>
              <a:t> </a:t>
            </a:r>
            <a:br>
              <a:rPr lang="ru-RU" altLang="ru-RU" sz="1800" dirty="0"/>
            </a:br>
            <a:r>
              <a:rPr lang="ru-RU" altLang="ru-RU" sz="1800" dirty="0"/>
              <a:t>с позиции «взрослый-ребенок», </a:t>
            </a:r>
            <a:br>
              <a:rPr lang="ru-RU" altLang="ru-RU" sz="1800" dirty="0"/>
            </a:br>
            <a:r>
              <a:rPr lang="ru-RU" altLang="ru-RU" sz="1800" dirty="0"/>
              <a:t>поэтому охотно делятся информацией </a:t>
            </a:r>
            <a:br>
              <a:rPr lang="ru-RU" altLang="ru-RU" sz="1800" dirty="0"/>
            </a:br>
            <a:r>
              <a:rPr lang="ru-RU" altLang="ru-RU" sz="1800" dirty="0"/>
              <a:t>и знаниями, могут употреблять нецензурную лексику в общении</a:t>
            </a:r>
            <a:endParaRPr lang="ru-RU" altLang="ru-RU" sz="2400" dirty="0"/>
          </a:p>
        </p:txBody>
      </p:sp>
      <p:grpSp>
        <p:nvGrpSpPr>
          <p:cNvPr id="115724" name="Группа 1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572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2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572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56BDEE-849D-44AE-B20D-682358FC5EE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5" grpId="0" animBg="1"/>
      <p:bldP spid="11" grpId="0"/>
      <p:bldP spid="12" grpId="0"/>
      <p:bldP spid="1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Нижний колонтитул 3"/>
          <p:cNvSpPr txBox="1">
            <a:spLocks/>
          </p:cNvSpPr>
          <p:nvPr/>
        </p:nvSpPr>
        <p:spPr bwMode="auto">
          <a:xfrm>
            <a:off x="738188" y="692150"/>
            <a:ext cx="57054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Некоторые другие гендерные особенности</a:t>
            </a:r>
          </a:p>
        </p:txBody>
      </p:sp>
      <p:pic>
        <p:nvPicPr>
          <p:cNvPr id="116739" name="Picture 2" descr="http://cs614925.vk.me/v614925485/1e28b/x0VE3360kY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>
            <a:fillRect/>
          </a:stretch>
        </p:blipFill>
        <p:spPr bwMode="auto">
          <a:xfrm>
            <a:off x="468313" y="1412875"/>
            <a:ext cx="82804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40" name="Группа 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6745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6742" name="Прямоугольник 8"/>
          <p:cNvSpPr>
            <a:spLocks noChangeArrowheads="1"/>
          </p:cNvSpPr>
          <p:nvPr/>
        </p:nvSpPr>
        <p:spPr bwMode="auto">
          <a:xfrm>
            <a:off x="1619250" y="5157788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/>
              <a:t>Что видит Женщина</a:t>
            </a:r>
          </a:p>
        </p:txBody>
      </p:sp>
      <p:sp>
        <p:nvSpPr>
          <p:cNvPr id="116743" name="Прямоугольник 13"/>
          <p:cNvSpPr>
            <a:spLocks noChangeArrowheads="1"/>
          </p:cNvSpPr>
          <p:nvPr/>
        </p:nvSpPr>
        <p:spPr bwMode="auto">
          <a:xfrm>
            <a:off x="5743575" y="5157788"/>
            <a:ext cx="213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/>
              <a:t>Что видит Мужчина</a:t>
            </a:r>
          </a:p>
        </p:txBody>
      </p:sp>
      <p:sp>
        <p:nvSpPr>
          <p:cNvPr id="1167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30914B-D132-4E86-9814-AC203729B1B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111</a:t>
            </a:fld>
            <a:endParaRPr lang="en-US" altLang="ru-RU" sz="1000" smtClean="0"/>
          </a:p>
        </p:txBody>
      </p:sp>
      <p:grpSp>
        <p:nvGrpSpPr>
          <p:cNvPr id="7" name="Группа 6"/>
          <p:cNvGrpSpPr/>
          <p:nvPr/>
        </p:nvGrpSpPr>
        <p:grpSpPr>
          <a:xfrm>
            <a:off x="4788024" y="1196752"/>
            <a:ext cx="4104456" cy="5225306"/>
            <a:chOff x="4788024" y="1196752"/>
            <a:chExt cx="4104456" cy="522530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788024" y="1196752"/>
              <a:ext cx="4104456" cy="4392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6551947" y="4261818"/>
              <a:ext cx="576609" cy="21602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70212" y="3933056"/>
            <a:ext cx="6173787" cy="1224136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763" name="Нижний колонтитул 3"/>
          <p:cNvSpPr txBox="1">
            <a:spLocks/>
          </p:cNvSpPr>
          <p:nvPr/>
        </p:nvSpPr>
        <p:spPr bwMode="auto">
          <a:xfrm>
            <a:off x="482600" y="476250"/>
            <a:ext cx="7667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Виды клиентов (по отношению к компании)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348038" y="1268413"/>
            <a:ext cx="5472112" cy="371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sz="3200" b="1" smtClean="0">
                <a:latin typeface="+mj-lt"/>
              </a:rPr>
              <a:t> Точка </a:t>
            </a:r>
            <a:r>
              <a:rPr lang="ru-RU" altLang="ru-RU" sz="3200" b="1" dirty="0" smtClean="0">
                <a:latin typeface="+mj-lt"/>
              </a:rPr>
              <a:t>власти</a:t>
            </a:r>
            <a:endParaRPr lang="ru-RU" altLang="ru-RU" sz="3200" b="1" dirty="0"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sz="3200" b="1" dirty="0" smtClean="0">
                <a:latin typeface="+mj-lt"/>
              </a:rPr>
              <a:t> Точка боли</a:t>
            </a:r>
            <a:endParaRPr lang="ru-RU" altLang="ru-RU" sz="3200" b="1" dirty="0"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ru-RU" altLang="ru-RU" sz="3200" b="1" dirty="0" smtClean="0">
                <a:latin typeface="+mj-lt"/>
              </a:rPr>
              <a:t> </a:t>
            </a:r>
            <a:r>
              <a:rPr lang="ru-RU" altLang="ru-RU" sz="3200" b="1" smtClean="0">
                <a:latin typeface="+mj-lt"/>
              </a:rPr>
              <a:t>Агенты влияния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dirty="0" smtClean="0">
                <a:latin typeface="+mj-lt"/>
              </a:rPr>
              <a:t>Ключевые различия между каждой категорией кроются в личных целях, мотивах поведения, роли </a:t>
            </a:r>
            <a:br>
              <a:rPr lang="ru-RU" altLang="ru-RU" dirty="0" smtClean="0">
                <a:latin typeface="+mj-lt"/>
              </a:rPr>
            </a:br>
            <a:r>
              <a:rPr lang="ru-RU" altLang="ru-RU" dirty="0" smtClean="0">
                <a:latin typeface="+mj-lt"/>
              </a:rPr>
              <a:t>и отношении к собственной компании, степени доступа к бюджету, ограничениях, текущей задаче, опыте и личных предпочтениях.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000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2000" b="1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j-lt"/>
              </a:rPr>
              <a:t>Что из этого можно выявить до или </a:t>
            </a:r>
            <a:br>
              <a:rPr lang="ru-RU" altLang="ru-RU" sz="2000" dirty="0" smtClean="0">
                <a:solidFill>
                  <a:schemeClr val="bg1"/>
                </a:solidFill>
                <a:latin typeface="+mj-lt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+mj-lt"/>
              </a:rPr>
              <a:t>во время встречи? Что можно использовать </a:t>
            </a:r>
            <a:br>
              <a:rPr lang="ru-RU" altLang="ru-RU" sz="2000" dirty="0" smtClean="0">
                <a:solidFill>
                  <a:schemeClr val="bg1"/>
                </a:solidFill>
                <a:latin typeface="+mj-lt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+mj-lt"/>
              </a:rPr>
              <a:t>для усиления своей стартовой позиции?</a:t>
            </a:r>
            <a:endParaRPr lang="ru-RU" altLang="ru-RU" sz="2000" dirty="0">
              <a:solidFill>
                <a:srgbClr val="00B9E5"/>
              </a:solidFill>
              <a:latin typeface="+mj-lt"/>
            </a:endParaRPr>
          </a:p>
        </p:txBody>
      </p:sp>
      <p:pic>
        <p:nvPicPr>
          <p:cNvPr id="117765" name="Picture 4" descr="http://www.haagmanagementgroup.com/img/Gruppenbild_Mas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9"/>
          <a:stretch/>
        </p:blipFill>
        <p:spPr bwMode="auto">
          <a:xfrm>
            <a:off x="314325" y="2438400"/>
            <a:ext cx="18764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A51062-0E86-45F0-9B23-80B24C04AD77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112</a:t>
            </a:fld>
            <a:endParaRPr lang="en-US" altLang="ru-RU" sz="1000" smtClean="0"/>
          </a:p>
        </p:txBody>
      </p:sp>
      <p:grpSp>
        <p:nvGrpSpPr>
          <p:cNvPr id="117767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7772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7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" name="Овал 1"/>
          <p:cNvSpPr/>
          <p:nvPr/>
        </p:nvSpPr>
        <p:spPr>
          <a:xfrm>
            <a:off x="1700213" y="4365625"/>
            <a:ext cx="409575" cy="409575"/>
          </a:xfrm>
          <a:prstGeom prst="ellipse">
            <a:avLst/>
          </a:prstGeom>
          <a:solidFill>
            <a:srgbClr val="00B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1</a:t>
            </a:r>
          </a:p>
        </p:txBody>
      </p:sp>
      <p:sp>
        <p:nvSpPr>
          <p:cNvPr id="12" name="Овал 11"/>
          <p:cNvSpPr/>
          <p:nvPr/>
        </p:nvSpPr>
        <p:spPr>
          <a:xfrm>
            <a:off x="1100138" y="4365625"/>
            <a:ext cx="409575" cy="409575"/>
          </a:xfrm>
          <a:prstGeom prst="ellipse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Овал 12"/>
          <p:cNvSpPr/>
          <p:nvPr/>
        </p:nvSpPr>
        <p:spPr>
          <a:xfrm>
            <a:off x="490538" y="4365625"/>
            <a:ext cx="409575" cy="409575"/>
          </a:xfrm>
          <a:prstGeom prst="ellipse">
            <a:avLst/>
          </a:prstGeom>
          <a:solidFill>
            <a:srgbClr val="9AE2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http://www.haagmanagementgroup.com/img/Gruppenbild_Ma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4" r="31271"/>
          <a:stretch>
            <a:fillRect/>
          </a:stretch>
        </p:blipFill>
        <p:spPr bwMode="auto">
          <a:xfrm>
            <a:off x="7605713" y="1728788"/>
            <a:ext cx="1287462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Нижний колонтитул 3"/>
          <p:cNvSpPr txBox="1">
            <a:spLocks/>
          </p:cNvSpPr>
          <p:nvPr/>
        </p:nvSpPr>
        <p:spPr bwMode="auto">
          <a:xfrm>
            <a:off x="504825" y="620713"/>
            <a:ext cx="76676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Точка власти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18788" name="Text Box 7"/>
          <p:cNvSpPr txBox="1">
            <a:spLocks noChangeArrowheads="1"/>
          </p:cNvSpPr>
          <p:nvPr/>
        </p:nvSpPr>
        <p:spPr bwMode="auto">
          <a:xfrm>
            <a:off x="3203575" y="1728788"/>
            <a:ext cx="43307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Всегда совпадают с целями компании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6100" y="1647825"/>
            <a:ext cx="2160588" cy="5048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Личные цели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2633663" y="1720850"/>
            <a:ext cx="504825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6100" y="2233613"/>
            <a:ext cx="2160588" cy="503237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Мотивы поведения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2634457" y="2305844"/>
            <a:ext cx="503237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6100" y="2817813"/>
            <a:ext cx="2160588" cy="5048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Роль и отношение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2633663" y="2890838"/>
            <a:ext cx="504825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6100" y="3403600"/>
            <a:ext cx="2160588" cy="50323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Степень доступа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к бюджету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2634457" y="3475831"/>
            <a:ext cx="503238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6100" y="3987800"/>
            <a:ext cx="2160588" cy="50323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Текущая задача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2634457" y="4060031"/>
            <a:ext cx="503238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6100" y="4572000"/>
            <a:ext cx="2160588" cy="5048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Ограничения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2633663" y="4645025"/>
            <a:ext cx="504825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6100" y="5157788"/>
            <a:ext cx="2160588" cy="503237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Опыт и личные предпочтения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2634457" y="5230019"/>
            <a:ext cx="503237" cy="358775"/>
          </a:xfrm>
          <a:prstGeom prst="triangl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203575" y="2189163"/>
            <a:ext cx="43307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latin typeface="+mn-lt"/>
              </a:rPr>
              <a:t>Продиктованы выигрышем </a:t>
            </a:r>
            <a:br>
              <a:rPr lang="ru-RU" altLang="ru-RU" sz="2000" smtClean="0">
                <a:latin typeface="+mn-lt"/>
              </a:rPr>
            </a:br>
            <a:r>
              <a:rPr lang="ru-RU" altLang="ru-RU" sz="2000" smtClean="0">
                <a:latin typeface="+mn-lt"/>
              </a:rPr>
              <a:t>в долгосрочном плане развития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03575" y="2897188"/>
            <a:ext cx="43307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latin typeface="+mn-lt"/>
              </a:rPr>
              <a:t>Главная, максимальная лояльность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03575" y="3362325"/>
            <a:ext cx="4330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latin typeface="+mn-lt"/>
              </a:rPr>
              <a:t>Максимальная, часто деньги имеют меньшее значение, чем качество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203575" y="4067175"/>
            <a:ext cx="43307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i="1" dirty="0" smtClean="0">
                <a:solidFill>
                  <a:srgbClr val="00B0F0"/>
                </a:solidFill>
                <a:latin typeface="+mn-lt"/>
              </a:rPr>
              <a:t>Неизвестно, требуется выяснить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203575" y="4651375"/>
            <a:ext cx="43307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i="1" smtClean="0">
                <a:solidFill>
                  <a:srgbClr val="00B0F0"/>
                </a:solidFill>
                <a:latin typeface="+mn-lt"/>
              </a:rPr>
              <a:t>Неизвестно, требуется выяснить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203575" y="5237163"/>
            <a:ext cx="43307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i="1" smtClean="0">
                <a:solidFill>
                  <a:srgbClr val="00B0F0"/>
                </a:solidFill>
                <a:latin typeface="+mn-lt"/>
              </a:rPr>
              <a:t>Неизвестно, требуется выяснить</a:t>
            </a:r>
          </a:p>
        </p:txBody>
      </p:sp>
      <p:sp>
        <p:nvSpPr>
          <p:cNvPr id="27" name="Овал 26"/>
          <p:cNvSpPr/>
          <p:nvPr/>
        </p:nvSpPr>
        <p:spPr>
          <a:xfrm>
            <a:off x="8045450" y="5603875"/>
            <a:ext cx="407988" cy="409575"/>
          </a:xfrm>
          <a:prstGeom prst="ellipse">
            <a:avLst/>
          </a:prstGeom>
          <a:solidFill>
            <a:srgbClr val="00B9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881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482723-9D74-4A75-AF9C-382F140AF61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113</a:t>
            </a:fld>
            <a:endParaRPr lang="en-US" altLang="ru-RU" sz="1000" smtClean="0"/>
          </a:p>
        </p:txBody>
      </p:sp>
      <p:grpSp>
        <p:nvGrpSpPr>
          <p:cNvPr id="118811" name="Группа 2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8812" name="Рисунок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81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www.haagmanagementgroup.com/img/Gruppenbild_Ma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2" r="53307"/>
          <a:stretch>
            <a:fillRect/>
          </a:stretch>
        </p:blipFill>
        <p:spPr bwMode="auto">
          <a:xfrm>
            <a:off x="7596336" y="1728788"/>
            <a:ext cx="1222375" cy="3959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Нижний колонтитул 3"/>
          <p:cNvSpPr txBox="1">
            <a:spLocks/>
          </p:cNvSpPr>
          <p:nvPr/>
        </p:nvSpPr>
        <p:spPr bwMode="auto">
          <a:xfrm>
            <a:off x="504825" y="620713"/>
            <a:ext cx="76676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линейными менеджерами</a:t>
            </a:r>
          </a:p>
        </p:txBody>
      </p:sp>
      <p:sp>
        <p:nvSpPr>
          <p:cNvPr id="120836" name="Text Box 7"/>
          <p:cNvSpPr txBox="1">
            <a:spLocks noChangeArrowheads="1"/>
          </p:cNvSpPr>
          <p:nvPr/>
        </p:nvSpPr>
        <p:spPr bwMode="auto">
          <a:xfrm>
            <a:off x="3270250" y="1728788"/>
            <a:ext cx="44640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i="1">
                <a:solidFill>
                  <a:srgbClr val="BC991A"/>
                </a:solidFill>
              </a:rPr>
              <a:t>Неизвестно, требуется выяснить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1647825"/>
            <a:ext cx="2160588" cy="504825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Личные цели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2627313" y="1720850"/>
            <a:ext cx="504825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750" y="2233613"/>
            <a:ext cx="2160588" cy="503237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Мотивы поведения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2628107" y="2305844"/>
            <a:ext cx="503237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750" y="2817813"/>
            <a:ext cx="2160588" cy="504825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Роль и отношение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2627313" y="2890838"/>
            <a:ext cx="504825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750" y="3403600"/>
            <a:ext cx="2160588" cy="503238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Степень доступа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к бюджету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2628107" y="3475831"/>
            <a:ext cx="503238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750" y="3987800"/>
            <a:ext cx="2160588" cy="503238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Текущая задача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2628107" y="4060031"/>
            <a:ext cx="503238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750" y="4572000"/>
            <a:ext cx="2160588" cy="504825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Ограничения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2627313" y="4645025"/>
            <a:ext cx="504825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9750" y="5157788"/>
            <a:ext cx="2160588" cy="503237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Опыт и личные предпочтения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2628107" y="5230019"/>
            <a:ext cx="503237" cy="358775"/>
          </a:xfrm>
          <a:prstGeom prst="triangl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270250" y="2189163"/>
            <a:ext cx="42545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latin typeface="+mn-lt"/>
              </a:rPr>
              <a:t>Продиктованы заданиями руководства и личными целями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70250" y="2778125"/>
            <a:ext cx="4464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latin typeface="+mn-lt"/>
              </a:rPr>
              <a:t>Зависимая с определёнными полномочиями, обычно лояльны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70250" y="3362325"/>
            <a:ext cx="4464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latin typeface="+mn-lt"/>
              </a:rPr>
              <a:t>Обычно низкая, на каждый проект бюджет приходится согласовывать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270250" y="4067175"/>
            <a:ext cx="44640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i="1" smtClean="0">
                <a:solidFill>
                  <a:srgbClr val="BC991A"/>
                </a:solidFill>
                <a:latin typeface="+mn-lt"/>
              </a:rPr>
              <a:t>Неизвестно, требуется выяснить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270250" y="4651375"/>
            <a:ext cx="44640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i="1" smtClean="0">
                <a:solidFill>
                  <a:srgbClr val="BC991A"/>
                </a:solidFill>
                <a:latin typeface="+mn-lt"/>
              </a:rPr>
              <a:t>Неизвестно, требуется выяснить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270250" y="5237163"/>
            <a:ext cx="44640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i="1" smtClean="0">
                <a:solidFill>
                  <a:srgbClr val="BC991A"/>
                </a:solidFill>
                <a:latin typeface="+mn-lt"/>
              </a:rPr>
              <a:t>Неизвестно, требуется выяснить</a:t>
            </a:r>
          </a:p>
        </p:txBody>
      </p:sp>
      <p:sp>
        <p:nvSpPr>
          <p:cNvPr id="27" name="Овал 26"/>
          <p:cNvSpPr/>
          <p:nvPr/>
        </p:nvSpPr>
        <p:spPr>
          <a:xfrm>
            <a:off x="7935913" y="5661025"/>
            <a:ext cx="409575" cy="409575"/>
          </a:xfrm>
          <a:prstGeom prst="ellipse">
            <a:avLst/>
          </a:prstGeom>
          <a:solidFill>
            <a:srgbClr val="DCB41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085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45F417-B500-4F63-88A1-9EF62499A41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114</a:t>
            </a:fld>
            <a:endParaRPr lang="en-US" altLang="ru-RU" sz="1000" smtClean="0"/>
          </a:p>
        </p:txBody>
      </p:sp>
      <p:grpSp>
        <p:nvGrpSpPr>
          <p:cNvPr id="120859" name="Группа 2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0860" name="Рисунок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://www.haagmanagementgroup.com/img/Gruppenbild_Ma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74908"/>
          <a:stretch>
            <a:fillRect/>
          </a:stretch>
        </p:blipFill>
        <p:spPr bwMode="auto">
          <a:xfrm>
            <a:off x="7308304" y="1556792"/>
            <a:ext cx="1231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Нижний колонтитул 3"/>
          <p:cNvSpPr txBox="1">
            <a:spLocks/>
          </p:cNvSpPr>
          <p:nvPr/>
        </p:nvSpPr>
        <p:spPr bwMode="auto">
          <a:xfrm>
            <a:off x="468313" y="574675"/>
            <a:ext cx="766762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агентами влияния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184650" y="3214688"/>
            <a:ext cx="194468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defRPr sz="2000"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Почти ничего</a:t>
            </a:r>
            <a:br>
              <a:rPr lang="ru-RU" alt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alt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неизвестно</a:t>
            </a:r>
            <a:r>
              <a:rPr lang="ru-RU" altLang="ru-RU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endParaRPr lang="ru-RU" altLang="ru-RU" i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ru-RU" alt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требуется </a:t>
            </a:r>
          </a:p>
          <a:p>
            <a:pPr algn="ctr" eaLnBrk="1" hangingPunct="1">
              <a:defRPr/>
            </a:pPr>
            <a:r>
              <a:rPr lang="ru-RU" alt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выяснить</a:t>
            </a:r>
            <a:endParaRPr lang="ru-RU" altLang="ru-RU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263" y="1647825"/>
            <a:ext cx="2160587" cy="50482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Личные цели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2536825" y="1720850"/>
            <a:ext cx="504825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263" y="2233613"/>
            <a:ext cx="2160587" cy="503237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Мотивы поведения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2537619" y="2305844"/>
            <a:ext cx="503237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263" y="2817813"/>
            <a:ext cx="2160587" cy="50482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Роль и отношение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2536825" y="2890838"/>
            <a:ext cx="504825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263" y="3403600"/>
            <a:ext cx="2160587" cy="503238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Степень доступа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к бюджету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2537619" y="3475831"/>
            <a:ext cx="503238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9263" y="3987800"/>
            <a:ext cx="2160587" cy="503238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Текущая задача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2537619" y="4060031"/>
            <a:ext cx="503238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263" y="4572000"/>
            <a:ext cx="2160587" cy="50482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Ограничения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2536825" y="4645025"/>
            <a:ext cx="504825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9263" y="5157788"/>
            <a:ext cx="2160587" cy="503237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Опыт и личные предпочтения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2537619" y="5230019"/>
            <a:ext cx="503237" cy="358775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720013" y="5589588"/>
            <a:ext cx="409575" cy="409575"/>
          </a:xfrm>
          <a:prstGeom prst="ellipse">
            <a:avLst/>
          </a:prstGeom>
          <a:solidFill>
            <a:srgbClr val="9AE2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187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FCE830-6A66-432A-86F3-13D201792DA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n-US" altLang="ru-RU" sz="1000" smtClean="0"/>
          </a:p>
        </p:txBody>
      </p:sp>
      <p:grpSp>
        <p:nvGrpSpPr>
          <p:cNvPr id="121877" name="Группа 23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1878" name="Рисунок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87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Продаем ЛПР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(точка власти)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116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516644" y="53639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15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00B9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Продаем линейному менеджеру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(точка боли)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Продаём агенту влияния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(точка влияния)</a:t>
            </a: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Нижний колонтитул 3"/>
          <p:cNvSpPr txBox="1">
            <a:spLocks/>
          </p:cNvSpPr>
          <p:nvPr/>
        </p:nvSpPr>
        <p:spPr bwMode="auto">
          <a:xfrm>
            <a:off x="612775" y="493713"/>
            <a:ext cx="619125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Увеличение продаж текущим клиентам</a:t>
            </a:r>
          </a:p>
        </p:txBody>
      </p:sp>
      <p:pic>
        <p:nvPicPr>
          <p:cNvPr id="122883" name="Picture 2" descr="http://cs617521.vk.me/v617521749/1a3a8/Rj19CFlcBI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/>
          <a:stretch>
            <a:fillRect/>
          </a:stretch>
        </p:blipFill>
        <p:spPr bwMode="auto">
          <a:xfrm>
            <a:off x="5608638" y="1341438"/>
            <a:ext cx="2543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7"/>
          <p:cNvSpPr txBox="1">
            <a:spLocks noChangeArrowheads="1"/>
          </p:cNvSpPr>
          <p:nvPr/>
        </p:nvSpPr>
        <p:spPr bwMode="auto">
          <a:xfrm>
            <a:off x="755650" y="1206500"/>
            <a:ext cx="45370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Не стоит людей относить </a:t>
            </a:r>
            <a:br>
              <a:rPr lang="ru-RU" altLang="ru-RU" sz="2200" dirty="0"/>
            </a:br>
            <a:r>
              <a:rPr lang="ru-RU" altLang="ru-RU" sz="2200" dirty="0"/>
              <a:t>к какой-либо группе по одному только виду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Не делайте поспешных выводов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Дайте человеку сказать, слушайте его внимательно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Послушайте его суждения </a:t>
            </a:r>
            <a:br>
              <a:rPr lang="ru-RU" altLang="ru-RU" sz="2200" dirty="0"/>
            </a:br>
            <a:r>
              <a:rPr lang="ru-RU" altLang="ru-RU" sz="2200" dirty="0"/>
              <a:t>о других – сотрудниках, коллегах, клиентах, начальниках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Никогда не давайте советы, </a:t>
            </a:r>
            <a:br>
              <a:rPr lang="ru-RU" altLang="ru-RU" sz="2200" dirty="0"/>
            </a:br>
            <a:r>
              <a:rPr lang="ru-RU" altLang="ru-RU" sz="2200" dirty="0"/>
              <a:t>о которых вас не спрашивают </a:t>
            </a:r>
            <a:br>
              <a:rPr lang="ru-RU" altLang="ru-RU" sz="2200" dirty="0"/>
            </a:br>
            <a:r>
              <a:rPr lang="ru-RU" altLang="ru-RU" sz="2200" dirty="0"/>
              <a:t>в явном виде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Меньше продавайте, больше обсуждайте и предлагайте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200" dirty="0"/>
              <a:t>Любите клиентов, ищите в них положительные стороны</a:t>
            </a:r>
          </a:p>
        </p:txBody>
      </p:sp>
      <p:sp>
        <p:nvSpPr>
          <p:cNvPr id="12288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5D7CCF-9173-4834-A0D7-1D22111BE1A7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117</a:t>
            </a:fld>
            <a:endParaRPr lang="en-US" altLang="ru-RU" sz="1000" smtClean="0"/>
          </a:p>
        </p:txBody>
      </p:sp>
      <p:grpSp>
        <p:nvGrpSpPr>
          <p:cNvPr id="122886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2887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Прямоугольник 3"/>
          <p:cNvSpPr>
            <a:spLocks noChangeArrowheads="1"/>
          </p:cNvSpPr>
          <p:nvPr/>
        </p:nvSpPr>
        <p:spPr bwMode="auto">
          <a:xfrm>
            <a:off x="684213" y="2924175"/>
            <a:ext cx="4824412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Может увеличить ваши продажи на 10-50%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Продать текущим клиентам дополнительную услугу намного легче, </a:t>
            </a:r>
            <a:br>
              <a:rPr lang="ru-RU" altLang="ru-RU" sz="1800" dirty="0"/>
            </a:br>
            <a:r>
              <a:rPr lang="ru-RU" altLang="ru-RU" sz="1800" dirty="0"/>
              <a:t>чем найти нового клиента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Продажа дополнительных услуг стимулирует клиента к сотрудничеству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Технология «Клиент в клиенте»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 err="1"/>
              <a:t>Апсейл</a:t>
            </a:r>
            <a:r>
              <a:rPr lang="ru-RU" altLang="ru-RU" sz="1800" dirty="0"/>
              <a:t> можно делать бесконечно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 err="1"/>
              <a:t>Апсейл</a:t>
            </a:r>
            <a:r>
              <a:rPr lang="ru-RU" altLang="ru-RU" sz="1800" dirty="0"/>
              <a:t> должен стать частью ежедневной работы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endParaRPr lang="ru-RU" altLang="ru-RU" sz="18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7238" y="881063"/>
            <a:ext cx="48450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err="1" smtClean="0">
                <a:solidFill>
                  <a:schemeClr val="bg1"/>
                </a:solidFill>
                <a:latin typeface="+mn-lt"/>
              </a:rPr>
              <a:t>Апсейл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3908" name="Прямоугольник 3"/>
          <p:cNvSpPr>
            <a:spLocks noChangeArrowheads="1"/>
          </p:cNvSpPr>
          <p:nvPr/>
        </p:nvSpPr>
        <p:spPr bwMode="auto">
          <a:xfrm>
            <a:off x="755650" y="1557338"/>
            <a:ext cx="43926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1800" b="1"/>
              <a:t>Апсейл</a:t>
            </a:r>
            <a:r>
              <a:rPr lang="ru-RU" altLang="ru-RU" sz="1800"/>
              <a:t> – это продажа текущим клиентам дополнительных продуктов и услуг, которые повышают комплексную ценность предложения или расширяют сферу сотрудничества с компанией.</a:t>
            </a:r>
          </a:p>
        </p:txBody>
      </p:sp>
      <p:pic>
        <p:nvPicPr>
          <p:cNvPr id="123909" name="Picture 2" descr="http://maverickmba.com/wp-content/uploads/2013/06/WouldYouLikeFriesWithTh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1052513"/>
            <a:ext cx="2857500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0" name="Picture 4" descr="http://image.automotive.com/f/news/mercedes-benz-turns-to-kenwood-to-upgrade-smart-fortwo-cars-9261/61228996+w800+h501+cr1+ar0/28459527.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4000500"/>
            <a:ext cx="285432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11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3913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2391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D98294-18AA-464F-92C8-0EC79960996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118</a:t>
            </a:fld>
            <a:endParaRPr lang="en-US" altLang="ru-RU" sz="1000" smtClean="0"/>
          </a:p>
        </p:txBody>
      </p:sp>
      <p:grpSp>
        <p:nvGrpSpPr>
          <p:cNvPr id="12" name="Группа 11"/>
          <p:cNvGrpSpPr/>
          <p:nvPr/>
        </p:nvGrpSpPr>
        <p:grpSpPr>
          <a:xfrm>
            <a:off x="8208591" y="446677"/>
            <a:ext cx="502394" cy="868771"/>
            <a:chOff x="8172400" y="836712"/>
            <a:chExt cx="502394" cy="86877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Трапеция 16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4" name="Овал 13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3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3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790575"/>
            <a:ext cx="77025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Опросник по работе с текущими клиентами</a:t>
            </a:r>
          </a:p>
        </p:txBody>
      </p:sp>
      <p:sp>
        <p:nvSpPr>
          <p:cNvPr id="124931" name="Прямоугольник 6"/>
          <p:cNvSpPr>
            <a:spLocks noChangeArrowheads="1"/>
          </p:cNvSpPr>
          <p:nvPr/>
        </p:nvSpPr>
        <p:spPr bwMode="auto">
          <a:xfrm>
            <a:off x="4356100" y="1412875"/>
            <a:ext cx="4392613" cy="445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Кто наши основные клиенты?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Что в большинстве случаев им нужно?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В чём их нужда?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В чём их желание?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Каковы ключевые факторы покупки?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Можем ли мы дать им это? Если да – то как? Если нет – то почему?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Что является самым большим препятствием при работе с клиентами?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Можно ли его устранить с помощью денег? Каких денег?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Можно ли существенно увеличить долю таких клиентов? Какой ценой?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Что мы (моя компания) ещё не пробовали сделать?</a:t>
            </a:r>
            <a:endParaRPr lang="ru-RU" altLang="ru-RU" sz="1800" dirty="0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47800"/>
            <a:ext cx="3179762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3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4935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2493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4B8332-9289-4C2A-A282-5E8B258ADA86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en-US" altLang="ru-RU" sz="1000" smtClean="0"/>
          </a:p>
        </p:txBody>
      </p:sp>
      <p:grpSp>
        <p:nvGrpSpPr>
          <p:cNvPr id="18" name="Группа 17"/>
          <p:cNvGrpSpPr/>
          <p:nvPr/>
        </p:nvGrpSpPr>
        <p:grpSpPr>
          <a:xfrm>
            <a:off x="7935153" y="376097"/>
            <a:ext cx="782773" cy="1167094"/>
            <a:chOff x="7596188" y="288147"/>
            <a:chExt cx="782773" cy="116709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5" name="Трапеция 2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6" name="Овал 2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7" name="Овал 2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22" name="Равнобедренный треугольник 2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684213" y="698500"/>
            <a:ext cx="4823891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Время личных продаж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7171" name="Прямоугольник 8"/>
          <p:cNvSpPr>
            <a:spLocks noChangeArrowheads="1"/>
          </p:cNvSpPr>
          <p:nvPr/>
        </p:nvSpPr>
        <p:spPr bwMode="auto">
          <a:xfrm>
            <a:off x="827584" y="1268413"/>
            <a:ext cx="5184576" cy="46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Раньше был просто товар. </a:t>
            </a:r>
            <a:br>
              <a:rPr lang="ru-RU" altLang="ru-RU" sz="1800" smtClean="0"/>
            </a:br>
            <a:r>
              <a:rPr lang="ru-RU" altLang="ru-RU" sz="1800" smtClean="0"/>
              <a:t>Есть товар – есть продажа.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Потом появился первый конкурент. </a:t>
            </a:r>
            <a:br>
              <a:rPr lang="ru-RU" altLang="ru-RU" sz="1800" smtClean="0"/>
            </a:br>
            <a:r>
              <a:rPr lang="ru-RU" altLang="ru-RU" sz="1800" smtClean="0"/>
              <a:t>Есть более низкая цена – есть продажа.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Потом конкурентов стало много.</a:t>
            </a:r>
            <a:br>
              <a:rPr lang="ru-RU" altLang="ru-RU" sz="1800" smtClean="0"/>
            </a:br>
            <a:r>
              <a:rPr lang="ru-RU" altLang="ru-RU" sz="1800" smtClean="0"/>
              <a:t>Есть низкая цена и качество – есть продажа.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Потом появился интернет.</a:t>
            </a:r>
            <a:br>
              <a:rPr lang="ru-RU" altLang="ru-RU" sz="1800" smtClean="0"/>
            </a:br>
            <a:r>
              <a:rPr lang="ru-RU" altLang="ru-RU" sz="1800" smtClean="0"/>
              <a:t>Есть низкая цена, качество и сервис – есть продажа.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Потом, когда качество, цена и сервис стали нормой, люди стали ценить личные коммуникации.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Сегодня на первое место выходят личные продажи. Личность продавца, его экспертный уровень, знания, навыки продаж и умение наладить процесс до и после продажи, для многих компаний и владельцев бизнеса сегодня являются определяющим фактором.</a:t>
            </a:r>
            <a:endParaRPr lang="ru-RU" altLang="ru-RU" sz="1800" dirty="0"/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248340" y="741952"/>
            <a:ext cx="502394" cy="868771"/>
            <a:chOff x="8172400" y="836712"/>
            <a:chExt cx="502394" cy="86877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Трапеция 14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1" name="Овал 10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173058" name="Picture 2" descr="http://lowres.jantoo.com/food-drink-stall-market_stall-shops-shoppers-market-07630687_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262802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Прямоугольник 3"/>
          <p:cNvSpPr>
            <a:spLocks noChangeArrowheads="1"/>
          </p:cNvSpPr>
          <p:nvPr/>
        </p:nvSpPr>
        <p:spPr bwMode="auto">
          <a:xfrm>
            <a:off x="5435600" y="2564904"/>
            <a:ext cx="370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11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Технология </a:t>
            </a:r>
            <a:r>
              <a:rPr lang="en-US" altLang="ru-RU" sz="3000">
                <a:solidFill>
                  <a:schemeClr val="bg1"/>
                </a:solidFill>
              </a:rPr>
              <a:t>SPIN</a:t>
            </a:r>
            <a:endParaRPr lang="ru-RU" altLang="ru-RU" sz="3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Объективная </a:t>
            </a:r>
            <a:r>
              <a:rPr lang="ru-RU" altLang="ru-RU" sz="2000"/>
              <a:t>картина происходящего имеет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для </a:t>
            </a:r>
            <a:r>
              <a:rPr lang="ru-RU" altLang="ru-RU" sz="2000"/>
              <a:t>продавца гораздо меньшее значение, </a:t>
            </a:r>
            <a:r>
              <a:rPr lang="ru-RU" altLang="ru-RU" sz="2000" smtClean="0"/>
              <a:t>чем </a:t>
            </a:r>
            <a:r>
              <a:rPr lang="ru-RU" altLang="ru-RU" sz="2000"/>
              <a:t>субъективная</a:t>
            </a:r>
            <a:r>
              <a:rPr lang="ru-RU" altLang="ru-RU" sz="2000" smtClean="0"/>
              <a:t>.</a:t>
            </a:r>
            <a:endParaRPr lang="ru-RU" altLang="ru-RU" sz="2000"/>
          </a:p>
        </p:txBody>
      </p:sp>
      <p:sp>
        <p:nvSpPr>
          <p:cNvPr id="87044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87045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7048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87049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Прямоугольник 8"/>
          <p:cNvSpPr>
            <a:spLocks noChangeArrowheads="1"/>
          </p:cNvSpPr>
          <p:nvPr/>
        </p:nvSpPr>
        <p:spPr bwMode="auto">
          <a:xfrm>
            <a:off x="1376363" y="1804690"/>
            <a:ext cx="6391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Вопросы – главный инструмент профессионального продавца.</a:t>
            </a:r>
            <a:endParaRPr lang="ru-RU" altLang="ru-RU" sz="3000">
              <a:solidFill>
                <a:schemeClr val="bg1"/>
              </a:solidFill>
            </a:endParaRPr>
          </a:p>
        </p:txBody>
      </p:sp>
      <p:grpSp>
        <p:nvGrpSpPr>
          <p:cNvPr id="97283" name="Группа 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7289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9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97284" name="Группа 7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287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97288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  <p:pic>
        <p:nvPicPr>
          <p:cNvPr id="11" name="Picture 2" descr="Нил Рэкхем и Михаил Люфан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8960"/>
            <a:ext cx="2672678" cy="22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land22blog.com/wp-content/uploads/2013/05/Economy-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8413"/>
            <a:ext cx="28225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Нижний колонтитул 3"/>
          <p:cNvSpPr txBox="1">
            <a:spLocks/>
          </p:cNvSpPr>
          <p:nvPr/>
        </p:nvSpPr>
        <p:spPr bwMode="auto">
          <a:xfrm>
            <a:off x="647700" y="692150"/>
            <a:ext cx="5473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Подготовка к взаимодействию с клиентом</a:t>
            </a:r>
          </a:p>
        </p:txBody>
      </p:sp>
      <p:sp>
        <p:nvSpPr>
          <p:cNvPr id="18436" name="Прямоугольник 6"/>
          <p:cNvSpPr>
            <a:spLocks noChangeArrowheads="1"/>
          </p:cNvSpPr>
          <p:nvPr/>
        </p:nvSpPr>
        <p:spPr bwMode="auto">
          <a:xfrm>
            <a:off x="971550" y="1468438"/>
            <a:ext cx="561657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1800" dirty="0" smtClean="0"/>
              <a:t>Продажи – это </a:t>
            </a:r>
            <a:r>
              <a:rPr lang="ru-RU" altLang="ru-RU" sz="1800" b="1" dirty="0" smtClean="0"/>
              <a:t>глубокий интерактивный процесс</a:t>
            </a:r>
            <a:r>
              <a:rPr lang="ru-RU" altLang="ru-RU" sz="1800" dirty="0" smtClean="0"/>
              <a:t>, затрагивающий ментальную и физическую сторону каждой участвующей в нём личности, использующий пережитый опыт, знания, умения, навыки, парадигму </a:t>
            </a:r>
            <a:br>
              <a:rPr lang="ru-RU" altLang="ru-RU" sz="1800" dirty="0" smtClean="0"/>
            </a:br>
            <a:r>
              <a:rPr lang="ru-RU" altLang="ru-RU" sz="1800" dirty="0" smtClean="0"/>
              <a:t>и множество других факторов, таких как текущее настроение, скрытые мотивы, желания и «</a:t>
            </a:r>
            <a:r>
              <a:rPr lang="ru-RU" altLang="ru-RU" sz="1800" dirty="0" err="1" smtClean="0"/>
              <a:t>хотелки</a:t>
            </a:r>
            <a:r>
              <a:rPr lang="ru-RU" altLang="ru-RU" sz="1800" dirty="0" smtClean="0"/>
              <a:t>».</a:t>
            </a:r>
          </a:p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1800" b="1" dirty="0" smtClean="0"/>
              <a:t>Перед разговором с клиентом </a:t>
            </a:r>
            <a:r>
              <a:rPr lang="ru-RU" altLang="ru-RU" sz="1800" dirty="0" smtClean="0"/>
              <a:t>профессиональный</a:t>
            </a:r>
            <a:r>
              <a:rPr lang="ru-RU" altLang="ru-RU" sz="1800" b="1" dirty="0" smtClean="0"/>
              <a:t> </a:t>
            </a:r>
            <a:r>
              <a:rPr lang="ru-RU" altLang="ru-RU" sz="1800" dirty="0" smtClean="0"/>
              <a:t>продавец прорабатывает наиболее важные аспекты, влияющие на результат: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Как построить беседу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Какие темы затронуть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Когда и как преподнести компанию и её историю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Когда начать рассказ о торговом предложении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Когда упомянуть других клиентов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Как рассказать успешные кейсы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Как лучше преподнести методы работы, и т.д.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endParaRPr lang="ru-RU" altLang="ru-RU" sz="1800" dirty="0" smtClean="0"/>
          </a:p>
        </p:txBody>
      </p:sp>
      <p:sp>
        <p:nvSpPr>
          <p:cNvPr id="8806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59F798-7837-449F-AD3B-929AA72181D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122</a:t>
            </a:fld>
            <a:endParaRPr lang="en-US" altLang="ru-RU" sz="1000" smtClean="0"/>
          </a:p>
        </p:txBody>
      </p:sp>
      <p:grpSp>
        <p:nvGrpSpPr>
          <p:cNvPr id="88070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8071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76132" name="Picture 4" descr="http://www.adviainternet.com/wp-content/uploads/2013/08/Psychology-710x3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304256" cy="12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D5BA86-A65F-4ADF-A1EB-8895237C622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ru-RU" sz="1000" smtClean="0"/>
          </a:p>
        </p:txBody>
      </p:sp>
      <p:sp>
        <p:nvSpPr>
          <p:cNvPr id="89091" name="Прямоугольник 4"/>
          <p:cNvSpPr>
            <a:spLocks noChangeArrowheads="1"/>
          </p:cNvSpPr>
          <p:nvPr/>
        </p:nvSpPr>
        <p:spPr bwMode="auto">
          <a:xfrm>
            <a:off x="3779838" y="6453188"/>
            <a:ext cx="15843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2014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Нил Рэкхем</a:t>
            </a:r>
          </a:p>
        </p:txBody>
      </p:sp>
      <p:pic>
        <p:nvPicPr>
          <p:cNvPr id="89093" name="Picture 2" descr="http://chiefexecutive.net/wp-content/uploads/2014/05/Neil-Rackh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r="14027"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4256088"/>
            <a:ext cx="1905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5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9097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8" name="Прямоугольник 22"/>
            <p:cNvSpPr>
              <a:spLocks noChangeArrowheads="1"/>
            </p:cNvSpPr>
            <p:nvPr/>
          </p:nvSpPr>
          <p:spPr bwMode="auto">
            <a:xfrm>
              <a:off x="3788786" y="6503034"/>
              <a:ext cx="1583890" cy="33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</a:t>
              </a:r>
              <a:r>
                <a:rPr lang="ru-RU" altLang="ru-RU" sz="1000" smtClean="0"/>
                <a:t>2015</a:t>
              </a:r>
              <a:endParaRPr lang="ru-RU" altLang="ru-RU" sz="1000"/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946650" y="620713"/>
            <a:ext cx="4197350" cy="503237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Нил Рэкхем, автор технологии </a:t>
            </a:r>
            <a:r>
              <a:rPr lang="en-US" altLang="ru-RU">
                <a:solidFill>
                  <a:schemeClr val="tx1"/>
                </a:solidFill>
              </a:rPr>
              <a:t>SPIN</a:t>
            </a:r>
            <a:endParaRPr lang="ru-RU" alt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562869-3C03-455C-8B8A-602C8B99BA5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Описание технологии </a:t>
            </a:r>
            <a:r>
              <a:rPr lang="en-US" altLang="ru-RU" sz="2000" smtClean="0">
                <a:solidFill>
                  <a:schemeClr val="bg1"/>
                </a:solidFill>
                <a:latin typeface="+mn-lt"/>
              </a:rPr>
              <a:t>SPIN</a:t>
            </a:r>
            <a:endParaRPr lang="ru-RU" altLang="ru-RU" sz="200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7900" y="3170238"/>
            <a:ext cx="2843213" cy="720725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P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550" y="3941763"/>
            <a:ext cx="2246313" cy="720725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S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175" y="2398713"/>
            <a:ext cx="936625" cy="720725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I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125" y="1628775"/>
            <a:ext cx="2087563" cy="720725"/>
          </a:xfrm>
          <a:prstGeom prst="rect">
            <a:avLst/>
          </a:prstGeom>
          <a:solidFill>
            <a:srgbClr val="FFD34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N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" name="Параллелограмм 1"/>
          <p:cNvSpPr/>
          <p:nvPr/>
        </p:nvSpPr>
        <p:spPr>
          <a:xfrm rot="16200000" flipH="1">
            <a:off x="3249613" y="3124200"/>
            <a:ext cx="1492250" cy="1584325"/>
          </a:xfrm>
          <a:prstGeom prst="parallelogram">
            <a:avLst>
              <a:gd name="adj" fmla="val 51760"/>
            </a:avLst>
          </a:prstGeom>
          <a:gradFill>
            <a:gsLst>
              <a:gs pos="0">
                <a:srgbClr val="00B9E5"/>
              </a:gs>
              <a:gs pos="100000">
                <a:srgbClr val="9AE23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13" name="Параллелограмм 12"/>
          <p:cNvSpPr/>
          <p:nvPr/>
        </p:nvSpPr>
        <p:spPr>
          <a:xfrm rot="16200000" flipH="1" flipV="1">
            <a:off x="5049838" y="2352675"/>
            <a:ext cx="1492250" cy="1584325"/>
          </a:xfrm>
          <a:prstGeom prst="parallelogram">
            <a:avLst>
              <a:gd name="adj" fmla="val 51760"/>
            </a:avLst>
          </a:prstGeom>
          <a:gradFill>
            <a:gsLst>
              <a:gs pos="0">
                <a:srgbClr val="9AE23A"/>
              </a:gs>
              <a:gs pos="100000">
                <a:srgbClr val="C86FC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12" name="Параллелограмм 11"/>
          <p:cNvSpPr/>
          <p:nvPr/>
        </p:nvSpPr>
        <p:spPr>
          <a:xfrm rot="16200000" flipH="1">
            <a:off x="5049838" y="1582737"/>
            <a:ext cx="1492250" cy="1584325"/>
          </a:xfrm>
          <a:prstGeom prst="parallelogram">
            <a:avLst>
              <a:gd name="adj" fmla="val 51760"/>
            </a:avLst>
          </a:prstGeom>
          <a:gradFill>
            <a:gsLst>
              <a:gs pos="0">
                <a:srgbClr val="C86FCF"/>
              </a:gs>
              <a:gs pos="100000">
                <a:srgbClr val="FFD347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73740" name="Прямоугольник 2"/>
          <p:cNvSpPr>
            <a:spLocks noChangeArrowheads="1"/>
          </p:cNvSpPr>
          <p:nvPr/>
        </p:nvSpPr>
        <p:spPr bwMode="auto">
          <a:xfrm>
            <a:off x="971550" y="4754563"/>
            <a:ext cx="38163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B9E5"/>
                </a:solidFill>
              </a:rPr>
              <a:t>Ситуационные вопросы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Ставят целью исследовать видение клиента о текущей стадии развития компании, прошлом и будущем, мнение об отдельных аспектах и </a:t>
            </a:r>
            <a:br>
              <a:rPr lang="ru-RU" altLang="ru-RU" sz="1800"/>
            </a:br>
            <a:r>
              <a:rPr lang="ru-RU" altLang="ru-RU" sz="1800"/>
              <a:t>о ситуации вцелом.</a:t>
            </a:r>
          </a:p>
        </p:txBody>
      </p:sp>
      <p:sp>
        <p:nvSpPr>
          <p:cNvPr id="73741" name="Прямоугольник 14"/>
          <p:cNvSpPr>
            <a:spLocks noChangeArrowheads="1"/>
          </p:cNvSpPr>
          <p:nvPr/>
        </p:nvSpPr>
        <p:spPr bwMode="auto">
          <a:xfrm>
            <a:off x="4813300" y="4094163"/>
            <a:ext cx="386238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6FAF19"/>
                </a:solidFill>
              </a:rPr>
              <a:t>Проблемные вопросы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Ставят целью выявить сложности, проблемы, текущие задачи и точки боли. Важно разделять объективные задачи и проблемы, относящиеся </a:t>
            </a:r>
            <a:br>
              <a:rPr lang="ru-RU" altLang="ru-RU" sz="1800"/>
            </a:br>
            <a:r>
              <a:rPr lang="ru-RU" altLang="ru-RU" sz="1800"/>
              <a:t>к компании, ситуации и субъективные – относящиеся </a:t>
            </a:r>
            <a:br>
              <a:rPr lang="ru-RU" altLang="ru-RU" sz="1800"/>
            </a:br>
            <a:r>
              <a:rPr lang="ru-RU" altLang="ru-RU" sz="1800"/>
              <a:t>к личности клиента.</a:t>
            </a:r>
          </a:p>
        </p:txBody>
      </p:sp>
      <p:sp>
        <p:nvSpPr>
          <p:cNvPr id="73742" name="Прямоугольник 15"/>
          <p:cNvSpPr>
            <a:spLocks noChangeArrowheads="1"/>
          </p:cNvSpPr>
          <p:nvPr/>
        </p:nvSpPr>
        <p:spPr bwMode="auto">
          <a:xfrm>
            <a:off x="971550" y="1628775"/>
            <a:ext cx="302418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86FCF"/>
                </a:solidFill>
              </a:rPr>
              <a:t>Импликативные вопросы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Ставят целью выявить для себя и клиента возможные последствия обсуждаемой ситуации в случае, если ничего не предпринимать или будет принято не самое лучшее решение.</a:t>
            </a:r>
          </a:p>
        </p:txBody>
      </p:sp>
      <p:sp>
        <p:nvSpPr>
          <p:cNvPr id="73743" name="Прямоугольник 16"/>
          <p:cNvSpPr>
            <a:spLocks noChangeArrowheads="1"/>
          </p:cNvSpPr>
          <p:nvPr/>
        </p:nvSpPr>
        <p:spPr bwMode="auto">
          <a:xfrm>
            <a:off x="4641850" y="549275"/>
            <a:ext cx="403383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D347"/>
                </a:solidFill>
              </a:rPr>
              <a:t>Направляющие вопросы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Ставят целью связать поставленную задачу и предлагаемое решение, </a:t>
            </a:r>
            <a:br>
              <a:rPr lang="ru-RU" altLang="ru-RU" sz="1800"/>
            </a:br>
            <a:r>
              <a:rPr lang="ru-RU" altLang="ru-RU" sz="1800"/>
              <a:t>а также развеять последние сомнения.</a:t>
            </a:r>
          </a:p>
        </p:txBody>
      </p:sp>
      <p:grpSp>
        <p:nvGrpSpPr>
          <p:cNvPr id="90127" name="Группа 1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0128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2" grpId="0" animBg="1"/>
      <p:bldP spid="13" grpId="0" animBg="1"/>
      <p:bldP spid="12" grpId="0" animBg="1"/>
      <p:bldP spid="73740" grpId="0"/>
      <p:bldP spid="73741" grpId="0"/>
      <p:bldP spid="73742" grpId="0"/>
      <p:bldP spid="7374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Прямоугольник 1"/>
          <p:cNvSpPr>
            <a:spLocks noChangeArrowheads="1"/>
          </p:cNvSpPr>
          <p:nvPr/>
        </p:nvSpPr>
        <p:spPr bwMode="auto">
          <a:xfrm>
            <a:off x="881063" y="1738313"/>
            <a:ext cx="477043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Каким образом строится работа в…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сейчас происходит…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Кто отвечает за…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обычно у вас…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Существуют ли в компании…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часто…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построена…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В какие периоды…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связаны…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Расскажите о…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Опишите…</a:t>
            </a:r>
          </a:p>
        </p:txBody>
      </p:sp>
      <p:sp>
        <p:nvSpPr>
          <p:cNvPr id="9113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F67A3E-30FC-4F4E-8C84-6C69AAA8D185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ru-RU" sz="1000" smtClean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81063" y="981075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Ситуационные вопросы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1141" name="Picture 9" descr="http://www.aucupa.com/img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05150"/>
            <a:ext cx="39481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472113" y="1766888"/>
            <a:ext cx="2987675" cy="979487"/>
          </a:xfrm>
          <a:prstGeom prst="roundRect">
            <a:avLst>
              <a:gd name="adj" fmla="val 50000"/>
            </a:avLst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bg1"/>
                </a:solidFill>
              </a:rPr>
              <a:t>ИСПОЛЬЗУЙТЕ</a:t>
            </a:r>
            <a:endParaRPr lang="ru-RU" sz="2000" dirty="0">
              <a:solidFill>
                <a:schemeClr val="bg1"/>
              </a:solidFill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bg1"/>
                </a:solidFill>
              </a:rPr>
              <a:t>ОТКРЫТЫЕ</a:t>
            </a:r>
            <a:endParaRPr lang="ru-RU" sz="2000" dirty="0">
              <a:solidFill>
                <a:schemeClr val="bg1"/>
              </a:solidFill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bg1"/>
                </a:solidFill>
              </a:rPr>
              <a:t>ВОПРОСЫ!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91143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1144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743">
            <a:off x="5390935" y="1590289"/>
            <a:ext cx="521132" cy="5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"/>
          <p:cNvSpPr>
            <a:spLocks noChangeArrowheads="1"/>
          </p:cNvSpPr>
          <p:nvPr/>
        </p:nvSpPr>
        <p:spPr bwMode="auto">
          <a:xfrm>
            <a:off x="4211638" y="1123926"/>
            <a:ext cx="4048125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Что вам не нравится в работе… </a:t>
            </a:r>
            <a:endParaRPr lang="ru-RU" altLang="ru-RU" sz="2000" smtClean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smtClean="0"/>
              <a:t>С </a:t>
            </a:r>
            <a:r>
              <a:rPr lang="ru-RU" altLang="ru-RU" sz="2000"/>
              <a:t>чем </a:t>
            </a:r>
            <a:r>
              <a:rPr lang="ru-RU" altLang="ru-RU" sz="2000" smtClean="0"/>
              <a:t>вы обычно сталкиваетесь, когда…</a:t>
            </a:r>
            <a:endParaRPr lang="ru-RU" altLang="ru-RU" sz="20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Какие задачи вы </a:t>
            </a:r>
            <a:r>
              <a:rPr lang="ru-RU" altLang="ru-RU" sz="2000" smtClean="0"/>
              <a:t>определяете для себя, как важнейшие…</a:t>
            </a:r>
            <a:endParaRPr lang="ru-RU" altLang="ru-RU" sz="20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Что доставляет </a:t>
            </a:r>
            <a:r>
              <a:rPr lang="ru-RU" altLang="ru-RU" sz="2000" smtClean="0"/>
              <a:t>наибольшую </a:t>
            </a:r>
            <a:r>
              <a:rPr lang="ru-RU" altLang="ru-RU" sz="2000"/>
              <a:t>головную боль вашим…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smtClean="0"/>
              <a:t>В этой связи, какие вы видите сложности в плане…</a:t>
            </a:r>
            <a:endParaRPr lang="ru-RU" altLang="ru-RU" sz="20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часто вам приходится прибегать к…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В какой плоскости лежат наибольшие трудности </a:t>
            </a:r>
            <a:br>
              <a:rPr lang="ru-RU" altLang="ru-RU" sz="2000"/>
            </a:br>
            <a:r>
              <a:rPr lang="ru-RU" altLang="ru-RU" sz="2000"/>
              <a:t>на </a:t>
            </a:r>
            <a:r>
              <a:rPr lang="ru-RU" altLang="ru-RU" sz="2000" smtClean="0"/>
              <a:t>пути...</a:t>
            </a:r>
            <a:endParaRPr lang="ru-RU" altLang="ru-RU" sz="2000"/>
          </a:p>
        </p:txBody>
      </p:sp>
      <p:sp>
        <p:nvSpPr>
          <p:cNvPr id="9216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15B3BC-E00F-441E-BB40-C24778BCAC34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en-US" altLang="ru-RU" sz="1000" smtClean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81063" y="620688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«Проблемные» вопросы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1063" y="1196951"/>
            <a:ext cx="2898775" cy="977900"/>
          </a:xfrm>
          <a:prstGeom prst="roundRect">
            <a:avLst>
              <a:gd name="adj" fmla="val 50000"/>
            </a:avLst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bg1"/>
                </a:solidFill>
              </a:rPr>
              <a:t>ИЗБЕГАЙТЕ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«ОСТРЫХ </a:t>
            </a:r>
            <a:r>
              <a:rPr lang="ru-RU" sz="2000">
                <a:solidFill>
                  <a:schemeClr val="bg1"/>
                </a:solidFill>
              </a:rPr>
              <a:t>УГЛОВ</a:t>
            </a:r>
            <a:r>
              <a:rPr lang="ru-RU" sz="2000" smtClean="0">
                <a:solidFill>
                  <a:schemeClr val="bg1"/>
                </a:solidFill>
              </a:rPr>
              <a:t>»!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9216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486763"/>
              </p:ext>
            </p:extLst>
          </p:nvPr>
        </p:nvGraphicFramePr>
        <p:xfrm>
          <a:off x="1095375" y="2422501"/>
          <a:ext cx="2468563" cy="287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1" name="Image" r:id="rId3" imgW="3809524" imgH="4431746" progId="Photoshop.Image.13">
                  <p:embed/>
                </p:oleObj>
              </mc:Choice>
              <mc:Fallback>
                <p:oleObj name="Image" r:id="rId3" imgW="3809524" imgH="4431746" progId="Photoshop.Image.1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2422501"/>
                        <a:ext cx="2468563" cy="287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167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2168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743">
            <a:off x="787892" y="1116846"/>
            <a:ext cx="521132" cy="5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83568" y="3613835"/>
            <a:ext cx="3384376" cy="1080120"/>
          </a:xfrm>
          <a:prstGeom prst="ellipse">
            <a:avLst/>
          </a:prstGeom>
          <a:gradFill>
            <a:gsLst>
              <a:gs pos="17000">
                <a:srgbClr val="00B9E5"/>
              </a:gs>
              <a:gs pos="93000">
                <a:schemeClr val="tx2"/>
              </a:gs>
            </a:gsLst>
            <a:path path="circle">
              <a:fillToRect l="50000" t="50000" r="50000" b="50000"/>
            </a:path>
          </a:gradFill>
          <a:effectLst>
            <a:outerShdw blurRad="2667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18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EE5731-984B-4833-B12A-954E44D5F3FE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127</a:t>
            </a:fld>
            <a:endParaRPr lang="en-US" altLang="ru-RU" sz="1000" smtClean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81063" y="661854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Метод пирога</a:t>
            </a:r>
          </a:p>
        </p:txBody>
      </p:sp>
      <p:grpSp>
        <p:nvGrpSpPr>
          <p:cNvPr id="93191" name="Группа 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3204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0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9319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30279"/>
            <a:ext cx="81375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4572000" y="2030279"/>
            <a:ext cx="3095625" cy="286543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4" name="Прямоугольник 11"/>
          <p:cNvSpPr>
            <a:spLocks noChangeArrowheads="1"/>
          </p:cNvSpPr>
          <p:nvPr/>
        </p:nvSpPr>
        <p:spPr bwMode="auto">
          <a:xfrm>
            <a:off x="5387975" y="5416417"/>
            <a:ext cx="2790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Вопросы об увеличении торговых точек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419475" y="3462204"/>
            <a:ext cx="2700338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96" name="Прямоугольник 18"/>
          <p:cNvSpPr>
            <a:spLocks noChangeArrowheads="1"/>
          </p:cNvSpPr>
          <p:nvPr/>
        </p:nvSpPr>
        <p:spPr bwMode="auto">
          <a:xfrm>
            <a:off x="4724400" y="1373054"/>
            <a:ext cx="2790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Вопросы о расширении ассортимента</a:t>
            </a:r>
          </a:p>
        </p:txBody>
      </p:sp>
      <p:sp>
        <p:nvSpPr>
          <p:cNvPr id="93197" name="Прямоугольник 19"/>
          <p:cNvSpPr>
            <a:spLocks noChangeArrowheads="1"/>
          </p:cNvSpPr>
          <p:nvPr/>
        </p:nvSpPr>
        <p:spPr bwMode="auto">
          <a:xfrm>
            <a:off x="992188" y="4765542"/>
            <a:ext cx="2790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/>
              <a:t>Вопросы об увеличении доходности с точки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500563" y="2030279"/>
            <a:ext cx="1682750" cy="143192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Фигура, имеющая форму буквы L 24"/>
          <p:cNvSpPr/>
          <p:nvPr/>
        </p:nvSpPr>
        <p:spPr>
          <a:xfrm rot="18900000">
            <a:off x="690563" y="2752592"/>
            <a:ext cx="720725" cy="482600"/>
          </a:xfrm>
          <a:prstGeom prst="corner">
            <a:avLst>
              <a:gd name="adj1" fmla="val 31641"/>
              <a:gd name="adj2" fmla="val 33171"/>
            </a:avLst>
          </a:prstGeom>
          <a:solidFill>
            <a:srgbClr val="9AE2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Крест 25"/>
          <p:cNvSpPr/>
          <p:nvPr/>
        </p:nvSpPr>
        <p:spPr>
          <a:xfrm rot="2700000">
            <a:off x="5694363" y="580892"/>
            <a:ext cx="850900" cy="850900"/>
          </a:xfrm>
          <a:prstGeom prst="plus">
            <a:avLst>
              <a:gd name="adj" fmla="val 40032"/>
            </a:avLst>
          </a:prstGeom>
          <a:solidFill>
            <a:srgbClr val="FB5D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Крест 30"/>
          <p:cNvSpPr/>
          <p:nvPr/>
        </p:nvSpPr>
        <p:spPr>
          <a:xfrm rot="2700000">
            <a:off x="2447131" y="1270661"/>
            <a:ext cx="849313" cy="850900"/>
          </a:xfrm>
          <a:prstGeom prst="plus">
            <a:avLst>
              <a:gd name="adj" fmla="val 40032"/>
            </a:avLst>
          </a:prstGeom>
          <a:solidFill>
            <a:srgbClr val="FB5D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Крест 31"/>
          <p:cNvSpPr/>
          <p:nvPr/>
        </p:nvSpPr>
        <p:spPr>
          <a:xfrm rot="2700000">
            <a:off x="6357938" y="4581392"/>
            <a:ext cx="850900" cy="850900"/>
          </a:xfrm>
          <a:prstGeom prst="plus">
            <a:avLst>
              <a:gd name="adj" fmla="val 40032"/>
            </a:avLst>
          </a:prstGeom>
          <a:solidFill>
            <a:srgbClr val="FB5D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 useBgFill="1">
        <p:nvSpPr>
          <p:cNvPr id="4" name="Прямоугольный треугольник 3"/>
          <p:cNvSpPr/>
          <p:nvPr/>
        </p:nvSpPr>
        <p:spPr>
          <a:xfrm>
            <a:off x="467543" y="1373055"/>
            <a:ext cx="5431607" cy="401582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199" name="Прямоугольник 27"/>
          <p:cNvSpPr>
            <a:spLocks noChangeArrowheads="1"/>
          </p:cNvSpPr>
          <p:nvPr/>
        </p:nvSpPr>
        <p:spPr bwMode="auto">
          <a:xfrm>
            <a:off x="1476375" y="2103304"/>
            <a:ext cx="2790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Вопросы об увеличении качества продукции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4" grpId="0"/>
      <p:bldP spid="93196" grpId="0"/>
      <p:bldP spid="26" grpId="0" animBg="1"/>
      <p:bldP spid="31" grpId="0" animBg="1"/>
      <p:bldP spid="32" grpId="0" animBg="1"/>
      <p:bldP spid="4" grpId="0" animBg="1"/>
      <p:bldP spid="9319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Прямоугольник 1"/>
          <p:cNvSpPr>
            <a:spLocks noChangeArrowheads="1"/>
          </p:cNvSpPr>
          <p:nvPr/>
        </p:nvSpPr>
        <p:spPr bwMode="auto">
          <a:xfrm>
            <a:off x="881063" y="1557338"/>
            <a:ext cx="39195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Как вы думаете, что будет, если ситуация не будет меняться…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К чему может привести…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В чем вы видите риски того…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Может ли это повлиять на…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Насколько сильно это может ударить по бюджету?...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Правильно ли я понимаю,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что </a:t>
            </a:r>
            <a:r>
              <a:rPr lang="ru-RU" altLang="ru-RU" sz="2000"/>
              <a:t>в этом случае…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Если это произойдет…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Насколько вы оцениваете теоретическую возможность…</a:t>
            </a:r>
          </a:p>
        </p:txBody>
      </p:sp>
      <p:sp>
        <p:nvSpPr>
          <p:cNvPr id="9421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3494C0-51A2-41AC-A9C1-77B1C79EC7D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128</a:t>
            </a:fld>
            <a:endParaRPr lang="en-US" altLang="ru-RU" sz="1000" smtClean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81063" y="981075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Импликативные вопросы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72113" y="1766888"/>
            <a:ext cx="3276600" cy="979487"/>
          </a:xfrm>
          <a:prstGeom prst="roundRect">
            <a:avLst>
              <a:gd name="adj" fmla="val 50000"/>
            </a:avLst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bg1"/>
                </a:solidFill>
              </a:rPr>
              <a:t>ОБСУЖДАЙТЕ РИСКИ,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РИСУЙТЕ АПОКАЛИПСИС!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94215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4216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743">
            <a:off x="5390935" y="1590289"/>
            <a:ext cx="521132" cy="505097"/>
          </a:xfrm>
          <a:prstGeom prst="rect">
            <a:avLst/>
          </a:prstGeom>
        </p:spPr>
      </p:pic>
      <p:pic>
        <p:nvPicPr>
          <p:cNvPr id="94259" name="Picture 51" descr="http://www.expirationchug.com/wp-content/gallery/4cartoon-fails/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068960"/>
            <a:ext cx="319098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Прямоугольник 1"/>
          <p:cNvSpPr>
            <a:spLocks noChangeArrowheads="1"/>
          </p:cNvSpPr>
          <p:nvPr/>
        </p:nvSpPr>
        <p:spPr bwMode="auto">
          <a:xfrm>
            <a:off x="4211638" y="1484313"/>
            <a:ext cx="4537075" cy="46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Правильно ли я понимаю, </a:t>
            </a:r>
            <a:r>
              <a:rPr lang="ru-RU" altLang="ru-RU" sz="2000" smtClean="0"/>
              <a:t>приобретение этого товара (оборудования) является критичным..</a:t>
            </a:r>
            <a:endParaRPr lang="ru-RU" altLang="ru-RU" sz="20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smtClean="0"/>
              <a:t>Поскольку </a:t>
            </a:r>
            <a:r>
              <a:rPr lang="ru-RU" altLang="ru-RU" sz="2000"/>
              <a:t>деньги являются важным, </a:t>
            </a:r>
            <a:br>
              <a:rPr lang="ru-RU" altLang="ru-RU" sz="2000"/>
            </a:br>
            <a:r>
              <a:rPr lang="ru-RU" altLang="ru-RU" sz="2000"/>
              <a:t>но не главным определяющим фактором, можем ли мы обсудить...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smtClean="0"/>
              <a:t>Вы сказали, что надёжность партнёров является для вас более важным фактором, чем сроки, можем ли мы обсудить </a:t>
            </a:r>
            <a:r>
              <a:rPr lang="ru-RU" altLang="ru-RU" sz="2000"/>
              <a:t>несколько возможных вариантов нашего сотрудничества…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/>
              <a:t>Насколько удобным вам кажется решение всего круга описанных проблем с помощью одной внешней компании?...</a:t>
            </a:r>
          </a:p>
        </p:txBody>
      </p:sp>
      <p:sp>
        <p:nvSpPr>
          <p:cNvPr id="9523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6BB4C7-75BD-4631-A235-2748326C577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129</a:t>
            </a:fld>
            <a:endParaRPr lang="en-US" altLang="ru-RU" sz="1000" smtClean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81063" y="981075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Направляющие вопросы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1063" y="1557338"/>
            <a:ext cx="2898775" cy="977900"/>
          </a:xfrm>
          <a:prstGeom prst="roundRect">
            <a:avLst>
              <a:gd name="adj" fmla="val 50000"/>
            </a:avLst>
          </a:prstGeom>
          <a:solidFill>
            <a:srgbClr val="FFD2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tx1"/>
                </a:solidFill>
              </a:rPr>
              <a:t>ОПИСЫВАЙТЕ БУДУЩЕЕ КАК НАСТОЯЩЕЕ!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95238" name="Объект 2"/>
          <p:cNvGraphicFramePr>
            <a:graphicFrameLocks noChangeAspect="1"/>
          </p:cNvGraphicFramePr>
          <p:nvPr/>
        </p:nvGraphicFramePr>
        <p:xfrm>
          <a:off x="881063" y="3068638"/>
          <a:ext cx="29019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3" name="Image" r:id="rId3" imgW="3809524" imgH="2552381" progId="Photoshop.Image.13">
                  <p:embed/>
                </p:oleObj>
              </mc:Choice>
              <mc:Fallback>
                <p:oleObj name="Image" r:id="rId3" imgW="3809524" imgH="2552381" progId="Photoshop.Image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3068638"/>
                        <a:ext cx="29019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5239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524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743">
            <a:off x="715886" y="1507693"/>
            <a:ext cx="521132" cy="505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2050" y="5304373"/>
            <a:ext cx="305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mtClean="0"/>
              <a:t>Метод «Реконструирования»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684213" y="698500"/>
            <a:ext cx="41751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Как увеличить продажи?</a:t>
            </a:r>
          </a:p>
        </p:txBody>
      </p:sp>
      <p:sp>
        <p:nvSpPr>
          <p:cNvPr id="7171" name="Прямоугольник 8"/>
          <p:cNvSpPr>
            <a:spLocks noChangeArrowheads="1"/>
          </p:cNvSpPr>
          <p:nvPr/>
        </p:nvSpPr>
        <p:spPr bwMode="auto">
          <a:xfrm>
            <a:off x="4030663" y="1268413"/>
            <a:ext cx="4392612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Увеличить средний чек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Увеличить количество клиентов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Сократить время, затрачиваемое </a:t>
            </a:r>
            <a:br>
              <a:rPr lang="ru-RU" altLang="ru-RU" sz="1800" dirty="0"/>
            </a:br>
            <a:r>
              <a:rPr lang="ru-RU" altLang="ru-RU" sz="1800" dirty="0"/>
              <a:t>на поиск каждого нового клиента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Делать </a:t>
            </a:r>
            <a:r>
              <a:rPr lang="ru-RU" altLang="ru-RU" sz="1800" dirty="0" err="1"/>
              <a:t>апсейл</a:t>
            </a:r>
            <a:endParaRPr lang="ru-RU" altLang="ru-RU" sz="18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Получать рекомендации и отзывы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Искать новых клиентов и рефералов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Предложить уникальные услуги </a:t>
            </a:r>
            <a:br>
              <a:rPr lang="ru-RU" altLang="ru-RU" sz="1800" dirty="0"/>
            </a:br>
            <a:r>
              <a:rPr lang="ru-RU" altLang="ru-RU" sz="1800" dirty="0"/>
              <a:t>с уникальными результатами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Искать новые рынки и создавать ценность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Управлять стоимостью проекта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Холодные звонки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Строить свой бренд и расширять личную зону влияния</a:t>
            </a: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1000" smtClean="0"/>
          </a:p>
        </p:txBody>
      </p:sp>
      <p:pic>
        <p:nvPicPr>
          <p:cNvPr id="7173" name="Picture 11" descr="http://lifestyle.beiruting.com/wp-content/uploads/2011/09/business-man-resu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339850"/>
            <a:ext cx="29686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8248340" y="741952"/>
            <a:ext cx="502394" cy="868771"/>
            <a:chOff x="8172400" y="836712"/>
            <a:chExt cx="502394" cy="86877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Трапеция 13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1" name="Овал 10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F0A18-F06F-45D7-9120-4A18A0FDEA2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9672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Особенности и опасности </a:t>
            </a:r>
            <a:r>
              <a:rPr lang="en-US" altLang="ru-RU" sz="2000" smtClean="0">
                <a:solidFill>
                  <a:schemeClr val="bg1"/>
                </a:solidFill>
                <a:latin typeface="+mn-lt"/>
              </a:rPr>
              <a:t>SPIN-</a:t>
            </a: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вопросов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7238" y="2063750"/>
            <a:ext cx="1238250" cy="719138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S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7238" y="3121025"/>
            <a:ext cx="1238250" cy="720725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P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7238" y="4052888"/>
            <a:ext cx="1238250" cy="720725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I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7238" y="4968875"/>
            <a:ext cx="1238250" cy="720725"/>
          </a:xfrm>
          <a:prstGeom prst="rect">
            <a:avLst/>
          </a:prstGeom>
          <a:solidFill>
            <a:srgbClr val="FFD34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N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14588" y="1311275"/>
            <a:ext cx="2603500" cy="503238"/>
          </a:xfrm>
          <a:prstGeom prst="roundRect">
            <a:avLst>
              <a:gd name="adj" fmla="val 50000"/>
            </a:avLst>
          </a:prstGeom>
          <a:solidFill>
            <a:srgbClr val="6FA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Особенности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05450" y="1311275"/>
            <a:ext cx="2603500" cy="50323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Опасности</a:t>
            </a:r>
          </a:p>
        </p:txBody>
      </p:sp>
      <p:sp>
        <p:nvSpPr>
          <p:cNvPr id="96266" name="Прямоугольник 11"/>
          <p:cNvSpPr>
            <a:spLocks noChangeArrowheads="1"/>
          </p:cNvSpPr>
          <p:nvPr/>
        </p:nvSpPr>
        <p:spPr bwMode="auto">
          <a:xfrm>
            <a:off x="5505450" y="2063750"/>
            <a:ext cx="31861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Могут затягивать, увлекать клиента, уводить разговор </a:t>
            </a:r>
            <a:br>
              <a:rPr lang="ru-RU" altLang="ru-RU" sz="2000" dirty="0"/>
            </a:br>
            <a:r>
              <a:rPr lang="ru-RU" altLang="ru-RU" sz="2000" dirty="0"/>
              <a:t>в сторону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Могут портить настроение, вскрывать больные места </a:t>
            </a:r>
            <a:br>
              <a:rPr lang="ru-RU" altLang="ru-RU" sz="2000" dirty="0"/>
            </a:br>
            <a:r>
              <a:rPr lang="ru-RU" altLang="ru-RU" sz="2000" dirty="0"/>
              <a:t>и вызывать агрессию, часто проблемы бывают скрытые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Могут быть сложными </a:t>
            </a:r>
            <a:r>
              <a:rPr lang="en-US" altLang="ru-RU" sz="2000" dirty="0"/>
              <a:t/>
            </a:r>
            <a:br>
              <a:rPr lang="en-US" altLang="ru-RU" sz="2000" dirty="0"/>
            </a:br>
            <a:r>
              <a:rPr lang="ru-RU" altLang="ru-RU" sz="2000" dirty="0"/>
              <a:t>и производить ощущение слишком надуманных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Могут быть наивными, навязчивыми и слишком прямолинейными, требуют готовности клиента</a:t>
            </a:r>
          </a:p>
        </p:txBody>
      </p:sp>
      <p:sp>
        <p:nvSpPr>
          <p:cNvPr id="96267" name="Line 19"/>
          <p:cNvSpPr>
            <a:spLocks noChangeShapeType="1"/>
          </p:cNvSpPr>
          <p:nvPr/>
        </p:nvSpPr>
        <p:spPr bwMode="auto">
          <a:xfrm>
            <a:off x="468313" y="1958975"/>
            <a:ext cx="828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68" name="Line 19"/>
          <p:cNvSpPr>
            <a:spLocks noChangeShapeType="1"/>
          </p:cNvSpPr>
          <p:nvPr/>
        </p:nvSpPr>
        <p:spPr bwMode="auto">
          <a:xfrm>
            <a:off x="468313" y="3978275"/>
            <a:ext cx="828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69" name="Line 19"/>
          <p:cNvSpPr>
            <a:spLocks noChangeShapeType="1"/>
          </p:cNvSpPr>
          <p:nvPr/>
        </p:nvSpPr>
        <p:spPr bwMode="auto">
          <a:xfrm>
            <a:off x="468313" y="4840288"/>
            <a:ext cx="828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70" name="Line 19"/>
          <p:cNvSpPr>
            <a:spLocks noChangeShapeType="1"/>
          </p:cNvSpPr>
          <p:nvPr/>
        </p:nvSpPr>
        <p:spPr bwMode="auto">
          <a:xfrm>
            <a:off x="468313" y="2930525"/>
            <a:ext cx="828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71" name="Прямоугольник 16"/>
          <p:cNvSpPr>
            <a:spLocks noChangeArrowheads="1"/>
          </p:cNvSpPr>
          <p:nvPr/>
        </p:nvSpPr>
        <p:spPr bwMode="auto">
          <a:xfrm>
            <a:off x="2268538" y="2063750"/>
            <a:ext cx="31130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Успокаивают, дают возможность узнать </a:t>
            </a:r>
            <a:r>
              <a:rPr lang="ru-RU" altLang="ru-RU" sz="2000" dirty="0" err="1"/>
              <a:t>психотип</a:t>
            </a:r>
            <a:r>
              <a:rPr lang="ru-RU" altLang="ru-RU" sz="2000" dirty="0"/>
              <a:t> клиента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Экономят время, дают богатую почву для анализа и </a:t>
            </a:r>
            <a:r>
              <a:rPr lang="ru-RU" altLang="ru-RU" sz="2000" dirty="0" err="1"/>
              <a:t>формулирова-ния</a:t>
            </a:r>
            <a:r>
              <a:rPr lang="ru-RU" altLang="ru-RU" sz="2000" dirty="0"/>
              <a:t> своего предложения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Позволяют выявить степень заинтересован-</a:t>
            </a:r>
            <a:r>
              <a:rPr lang="ru-RU" altLang="ru-RU" sz="2000" dirty="0" err="1"/>
              <a:t>ности</a:t>
            </a:r>
            <a:r>
              <a:rPr lang="ru-RU" altLang="ru-RU" sz="2000" dirty="0"/>
              <a:t> и важности решения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2000" dirty="0"/>
              <a:t>Выявляют ограничения и подталкивают к честному ответу относительно приемлемости решения</a:t>
            </a:r>
          </a:p>
        </p:txBody>
      </p:sp>
      <p:grpSp>
        <p:nvGrpSpPr>
          <p:cNvPr id="96272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6273" name="Рисунок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7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6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6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6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6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ПРОДАЁМ ПО МЕТОДИКЕ </a:t>
            </a:r>
            <a:r>
              <a:rPr lang="en-US" smtClean="0">
                <a:solidFill>
                  <a:schemeClr val="tx1"/>
                </a:solidFill>
              </a:rPr>
              <a:t>SPIN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131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61479" y="53639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10441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Прямоугольник 3"/>
          <p:cNvSpPr>
            <a:spLocks noChangeArrowheads="1"/>
          </p:cNvSpPr>
          <p:nvPr/>
        </p:nvSpPr>
        <p:spPr bwMode="auto">
          <a:xfrm>
            <a:off x="5435600" y="2349500"/>
            <a:ext cx="37084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Глава </a:t>
            </a:r>
            <a:r>
              <a:rPr lang="ru-RU" altLang="ru-RU" sz="2000" smtClean="0">
                <a:solidFill>
                  <a:schemeClr val="bg1"/>
                </a:solidFill>
              </a:rPr>
              <a:t>12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Проведение встреч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и переговоров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У вас никогда не будет </a:t>
            </a:r>
            <a:br>
              <a:rPr lang="ru-RU" altLang="ru-RU" sz="2000"/>
            </a:br>
            <a:r>
              <a:rPr lang="ru-RU" altLang="ru-RU" sz="2000"/>
              <a:t>второго шанса произвести первое впечатление</a:t>
            </a:r>
          </a:p>
        </p:txBody>
      </p:sp>
      <p:sp>
        <p:nvSpPr>
          <p:cNvPr id="152580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52581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584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52585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Делать вид, что ты что-то знаешь, труднее, чем это узнать.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300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Агата Кристи.</a:t>
            </a:r>
          </a:p>
        </p:txBody>
      </p:sp>
      <p:grpSp>
        <p:nvGrpSpPr>
          <p:cNvPr id="160771" name="Группа 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0778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7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6077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365625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0773" name="Группа 10"/>
          <p:cNvGrpSpPr>
            <a:grpSpLocks/>
          </p:cNvGrpSpPr>
          <p:nvPr/>
        </p:nvGrpSpPr>
        <p:grpSpPr bwMode="auto">
          <a:xfrm>
            <a:off x="3643313" y="549275"/>
            <a:ext cx="1857375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732" y="332656"/>
              <a:ext cx="147280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203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0776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0777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/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3EB2C-AF5A-4561-98FF-904C96BF5227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134</a:t>
            </a:fld>
            <a:endParaRPr lang="en-US" altLang="ru-RU" sz="1000" smtClean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Работа на встрече</a:t>
            </a:r>
          </a:p>
        </p:txBody>
      </p:sp>
      <p:sp>
        <p:nvSpPr>
          <p:cNvPr id="2" name="Пятиугольник 1"/>
          <p:cNvSpPr/>
          <p:nvPr/>
        </p:nvSpPr>
        <p:spPr>
          <a:xfrm>
            <a:off x="971550" y="2133600"/>
            <a:ext cx="2736850" cy="1295400"/>
          </a:xfrm>
          <a:prstGeom prst="homePlat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Гипотеза</a:t>
            </a:r>
          </a:p>
        </p:txBody>
      </p:sp>
      <p:sp>
        <p:nvSpPr>
          <p:cNvPr id="5" name="Нашивка 4"/>
          <p:cNvSpPr/>
          <p:nvPr/>
        </p:nvSpPr>
        <p:spPr>
          <a:xfrm>
            <a:off x="3240088" y="2133600"/>
            <a:ext cx="3132137" cy="129540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Исследование</a:t>
            </a:r>
          </a:p>
        </p:txBody>
      </p:sp>
      <p:sp>
        <p:nvSpPr>
          <p:cNvPr id="14" name="Нашивка 13"/>
          <p:cNvSpPr/>
          <p:nvPr/>
        </p:nvSpPr>
        <p:spPr>
          <a:xfrm>
            <a:off x="5867400" y="2133600"/>
            <a:ext cx="2520950" cy="1295400"/>
          </a:xfrm>
          <a:prstGeom prst="chevron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bg1"/>
                </a:solidFill>
              </a:rPr>
              <a:t>Питч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1550" y="3644900"/>
            <a:ext cx="22685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Самостоятельная работа, </a:t>
            </a:r>
            <a:r>
              <a:rPr lang="ru-RU" sz="2000" dirty="0" err="1">
                <a:latin typeface="+mn-lt"/>
                <a:cs typeface="+mn-cs"/>
              </a:rPr>
              <a:t>бенчмаркинг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43300" y="3644900"/>
            <a:ext cx="22685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Вопросы, вопросы, вопросы, анализ, предположения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53125" y="3644900"/>
            <a:ext cx="22685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Связка задачи </a:t>
            </a:r>
            <a:br>
              <a:rPr lang="ru-RU" sz="2000">
                <a:latin typeface="+mn-lt"/>
                <a:cs typeface="+mn-cs"/>
              </a:rPr>
            </a:br>
            <a:r>
              <a:rPr lang="ru-RU" sz="2000">
                <a:latin typeface="+mn-lt"/>
                <a:cs typeface="+mn-cs"/>
              </a:rPr>
              <a:t>и нашего предложения</a:t>
            </a:r>
          </a:p>
        </p:txBody>
      </p:sp>
      <p:grpSp>
        <p:nvGrpSpPr>
          <p:cNvPr id="153610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3611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1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708884-E929-40C9-983D-EBFF36488B7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135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Точка приложения усилий продавца</a:t>
            </a:r>
          </a:p>
        </p:txBody>
      </p:sp>
      <p:sp>
        <p:nvSpPr>
          <p:cNvPr id="154628" name="Равнобедренный треугольник 1"/>
          <p:cNvSpPr>
            <a:spLocks noChangeArrowheads="1"/>
          </p:cNvSpPr>
          <p:nvPr/>
        </p:nvSpPr>
        <p:spPr bwMode="auto">
          <a:xfrm>
            <a:off x="3862388" y="4292600"/>
            <a:ext cx="1419225" cy="1223963"/>
          </a:xfrm>
          <a:prstGeom prst="triangle">
            <a:avLst>
              <a:gd name="adj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endParaRPr lang="ru-RU" altLang="ru-RU" sz="2500">
              <a:solidFill>
                <a:schemeClr val="bg1"/>
              </a:solidFill>
              <a:ea typeface="Baskerville"/>
              <a:cs typeface="Baskerville"/>
            </a:endParaRPr>
          </a:p>
        </p:txBody>
      </p:sp>
      <p:grpSp>
        <p:nvGrpSpPr>
          <p:cNvPr id="20" name="Группа 19"/>
          <p:cNvGrpSpPr>
            <a:grpSpLocks/>
          </p:cNvGrpSpPr>
          <p:nvPr/>
        </p:nvGrpSpPr>
        <p:grpSpPr bwMode="auto">
          <a:xfrm>
            <a:off x="1489075" y="2689225"/>
            <a:ext cx="6164263" cy="1603375"/>
            <a:chOff x="1489488" y="2688886"/>
            <a:chExt cx="6163679" cy="160421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491076" y="3969077"/>
              <a:ext cx="6162091" cy="324019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00">
                <a:solidFill>
                  <a:schemeClr val="bg1"/>
                </a:solidFill>
              </a:endParaRPr>
            </a:p>
          </p:txBody>
        </p:sp>
        <p:sp>
          <p:nvSpPr>
            <p:cNvPr id="3" name="Трапеция 2"/>
            <p:cNvSpPr/>
            <p:nvPr/>
          </p:nvSpPr>
          <p:spPr>
            <a:xfrm>
              <a:off x="1489488" y="2688886"/>
              <a:ext cx="1728624" cy="1280191"/>
            </a:xfrm>
            <a:prstGeom prst="trapezoid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00">
                <a:solidFill>
                  <a:schemeClr val="bg1"/>
                </a:solidFill>
              </a:endParaRPr>
            </a:p>
          </p:txBody>
        </p:sp>
        <p:sp>
          <p:nvSpPr>
            <p:cNvPr id="10" name="Трапеция 9"/>
            <p:cNvSpPr/>
            <p:nvPr/>
          </p:nvSpPr>
          <p:spPr>
            <a:xfrm>
              <a:off x="5908669" y="2688886"/>
              <a:ext cx="1728624" cy="1280191"/>
            </a:xfrm>
            <a:prstGeom prst="trapezoid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500">
                <a:solidFill>
                  <a:schemeClr val="bg1"/>
                </a:solidFill>
              </a:endParaRPr>
            </a:p>
          </p:txBody>
        </p:sp>
      </p:grpSp>
      <p:sp>
        <p:nvSpPr>
          <p:cNvPr id="154630" name="Прямоугольник 10"/>
          <p:cNvSpPr>
            <a:spLocks noChangeArrowheads="1"/>
          </p:cNvSpPr>
          <p:nvPr/>
        </p:nvSpPr>
        <p:spPr bwMode="auto">
          <a:xfrm>
            <a:off x="820738" y="1993900"/>
            <a:ext cx="3065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Глубина проблемы, важность решения задачи</a:t>
            </a:r>
          </a:p>
        </p:txBody>
      </p:sp>
      <p:sp>
        <p:nvSpPr>
          <p:cNvPr id="154631" name="Прямоугольник 11"/>
          <p:cNvSpPr>
            <a:spLocks noChangeArrowheads="1"/>
          </p:cNvSpPr>
          <p:nvPr/>
        </p:nvSpPr>
        <p:spPr bwMode="auto">
          <a:xfrm>
            <a:off x="5240338" y="1993900"/>
            <a:ext cx="30654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Стоимость решения, потенциальные риски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3648075" y="1033463"/>
            <a:ext cx="2520950" cy="590550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Точка приложения усилий №1</a:t>
            </a:r>
          </a:p>
        </p:txBody>
      </p:sp>
      <p:sp>
        <p:nvSpPr>
          <p:cNvPr id="17" name="Стрелка углом 16"/>
          <p:cNvSpPr/>
          <p:nvPr/>
        </p:nvSpPr>
        <p:spPr>
          <a:xfrm rot="5400000" flipV="1">
            <a:off x="2425700" y="700088"/>
            <a:ext cx="917575" cy="1584325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C86FCF"/>
          </a:solidFill>
          <a:ln w="190500" cap="rnd">
            <a:noFill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200000">
            <a:off x="6171406" y="4660107"/>
            <a:ext cx="1203325" cy="468312"/>
          </a:xfrm>
          <a:prstGeom prst="rightArrow">
            <a:avLst/>
          </a:prstGeom>
          <a:solidFill>
            <a:srgbClr val="C86FCF"/>
          </a:solidFill>
          <a:ln w="190500" cap="rnd">
            <a:noFill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5629275" y="4905375"/>
            <a:ext cx="2520950" cy="590550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Точка приложения усилий №2</a:t>
            </a:r>
          </a:p>
        </p:txBody>
      </p:sp>
      <p:grpSp>
        <p:nvGrpSpPr>
          <p:cNvPr id="154636" name="Группа 1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4637" name="Рисунок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3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548334"/>
            <a:ext cx="8748464" cy="3887167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588224" y="2060848"/>
            <a:ext cx="2016224" cy="2736850"/>
            <a:chOff x="6588125" y="2360613"/>
            <a:chExt cx="2016224" cy="27368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588125" y="2360613"/>
              <a:ext cx="1947863" cy="2736850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5657" name="Прямоугольник 15"/>
            <p:cNvSpPr>
              <a:spLocks noChangeArrowheads="1"/>
            </p:cNvSpPr>
            <p:nvPr/>
          </p:nvSpPr>
          <p:spPr bwMode="auto">
            <a:xfrm>
              <a:off x="6656486" y="2889250"/>
              <a:ext cx="1947863" cy="344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chemeClr val="bg1"/>
                  </a:solidFill>
                </a:rPr>
                <a:t>ПРОДАЖА!</a:t>
              </a:r>
            </a:p>
          </p:txBody>
        </p:sp>
        <p:grpSp>
          <p:nvGrpSpPr>
            <p:cNvPr id="155660" name="Группа 30"/>
            <p:cNvGrpSpPr>
              <a:grpSpLocks/>
            </p:cNvGrpSpPr>
            <p:nvPr/>
          </p:nvGrpSpPr>
          <p:grpSpPr bwMode="auto">
            <a:xfrm>
              <a:off x="8115300" y="3498850"/>
              <a:ext cx="319088" cy="439738"/>
              <a:chOff x="5192745" y="1196751"/>
              <a:chExt cx="2061943" cy="2838251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6875124" y="1196751"/>
                <a:ext cx="379564" cy="283825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algn="ctr" defTabSz="584200" eaLnBrk="1">
                  <a:defRPr/>
                </a:pPr>
                <a:endParaRPr lang="ru-RU" sz="36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</p:txBody>
          </p:sp>
          <p:sp>
            <p:nvSpPr>
              <p:cNvPr id="155667" name="Скругленный прямоугольник 32"/>
              <p:cNvSpPr>
                <a:spLocks noChangeArrowheads="1"/>
              </p:cNvSpPr>
              <p:nvPr/>
            </p:nvSpPr>
            <p:spPr bwMode="auto">
              <a:xfrm>
                <a:off x="5192745" y="2007558"/>
                <a:ext cx="1917407" cy="288032"/>
              </a:xfrm>
              <a:prstGeom prst="roundRect">
                <a:avLst>
                  <a:gd name="adj" fmla="val 38019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58420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58420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5842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5842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5842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>
                  <a:spcBef>
                    <a:spcPct val="0"/>
                  </a:spcBef>
                  <a:buFontTx/>
                  <a:buNone/>
                </a:pPr>
                <a:endParaRPr lang="ru-RU" altLang="ru-RU" sz="3600">
                  <a:solidFill>
                    <a:srgbClr val="625B48"/>
                  </a:solidFill>
                  <a:latin typeface="Baskerville"/>
                  <a:ea typeface="Baskerville"/>
                  <a:cs typeface="Baskerville"/>
                </a:endParaRPr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6916157" y="3010364"/>
                <a:ext cx="297497" cy="28689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5669" name="Скругленный прямоугольник 34"/>
              <p:cNvSpPr>
                <a:spLocks noChangeArrowheads="1"/>
              </p:cNvSpPr>
              <p:nvPr/>
            </p:nvSpPr>
            <p:spPr bwMode="auto">
              <a:xfrm rot="-5400000">
                <a:off x="6959541" y="3109090"/>
                <a:ext cx="211858" cy="72008"/>
              </a:xfrm>
              <a:prstGeom prst="roundRect">
                <a:avLst>
                  <a:gd name="adj" fmla="val 38019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58420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58420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5842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5842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5842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>
                  <a:spcBef>
                    <a:spcPct val="0"/>
                  </a:spcBef>
                  <a:buFontTx/>
                  <a:buNone/>
                </a:pPr>
                <a:endParaRPr lang="ru-RU" altLang="ru-RU" sz="3600">
                  <a:solidFill>
                    <a:srgbClr val="625B48"/>
                  </a:solidFill>
                  <a:latin typeface="Baskerville"/>
                  <a:ea typeface="Baskerville"/>
                  <a:cs typeface="Baskerville"/>
                </a:endParaRPr>
              </a:p>
            </p:txBody>
          </p:sp>
        </p:grpSp>
      </p:grpSp>
      <p:sp>
        <p:nvSpPr>
          <p:cNvPr id="15566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988DDE-121D-471C-AD7E-A09F9C61FF8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136</a:t>
            </a:fld>
            <a:endParaRPr lang="en-US" altLang="ru-RU" sz="1000" smtClean="0"/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3 стадии продажи</a:t>
            </a:r>
          </a:p>
        </p:txBody>
      </p:sp>
      <p:grpSp>
        <p:nvGrpSpPr>
          <p:cNvPr id="155663" name="Группа 2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5664" name="Рисунок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66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1817067"/>
            <a:ext cx="6516215" cy="3915296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/>
          </a:p>
        </p:txBody>
      </p:sp>
      <p:sp>
        <p:nvSpPr>
          <p:cNvPr id="155650" name="Прямоугольник 3"/>
          <p:cNvSpPr>
            <a:spLocks noChangeArrowheads="1"/>
          </p:cNvSpPr>
          <p:nvPr/>
        </p:nvSpPr>
        <p:spPr bwMode="auto">
          <a:xfrm>
            <a:off x="0" y="2112863"/>
            <a:ext cx="3945527" cy="39084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endParaRPr lang="ru-RU" altLang="ru-RU" sz="3600">
              <a:solidFill>
                <a:srgbClr val="625B48"/>
              </a:solidFill>
              <a:latin typeface="Baskerville"/>
              <a:ea typeface="Baskerville"/>
              <a:cs typeface="Baskerville"/>
            </a:endParaRPr>
          </a:p>
        </p:txBody>
      </p:sp>
      <p:sp>
        <p:nvSpPr>
          <p:cNvPr id="155655" name="Прямоугольник 6"/>
          <p:cNvSpPr>
            <a:spLocks noChangeArrowheads="1"/>
          </p:cNvSpPr>
          <p:nvPr/>
        </p:nvSpPr>
        <p:spPr bwMode="auto">
          <a:xfrm>
            <a:off x="899592" y="2780928"/>
            <a:ext cx="266382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Выявление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возможностей</a:t>
            </a:r>
          </a:p>
        </p:txBody>
      </p:sp>
      <p:grpSp>
        <p:nvGrpSpPr>
          <p:cNvPr id="155658" name="Группа 21"/>
          <p:cNvGrpSpPr>
            <a:grpSpLocks/>
          </p:cNvGrpSpPr>
          <p:nvPr/>
        </p:nvGrpSpPr>
        <p:grpSpPr bwMode="auto">
          <a:xfrm>
            <a:off x="3275186" y="3877295"/>
            <a:ext cx="458788" cy="631825"/>
            <a:chOff x="5192745" y="1196751"/>
            <a:chExt cx="2061943" cy="2838251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876544" y="1196751"/>
              <a:ext cx="378144" cy="283825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lIns="0" tIns="0" rIns="0" bIns="0" anchor="ctr"/>
            <a:lstStyle/>
            <a:p>
              <a:pPr algn="ctr" defTabSz="584200" eaLnBrk="1">
                <a:defRPr/>
              </a:pPr>
              <a:endParaRPr lang="ru-RU" sz="36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155675" name="Скругленный прямоугольник 16"/>
            <p:cNvSpPr>
              <a:spLocks noChangeArrowheads="1"/>
            </p:cNvSpPr>
            <p:nvPr/>
          </p:nvSpPr>
          <p:spPr bwMode="auto">
            <a:xfrm>
              <a:off x="5192745" y="2007558"/>
              <a:ext cx="1917407" cy="288032"/>
            </a:xfrm>
            <a:prstGeom prst="roundRect">
              <a:avLst>
                <a:gd name="adj" fmla="val 38019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5842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  <a:buFontTx/>
                <a:buNone/>
              </a:pPr>
              <a:endParaRPr lang="ru-RU" altLang="ru-RU" sz="3600">
                <a:solidFill>
                  <a:srgbClr val="625B48"/>
                </a:solidFill>
                <a:latin typeface="Baskerville"/>
                <a:ea typeface="Baskerville"/>
                <a:cs typeface="Baskerville"/>
              </a:endParaRPr>
            </a:p>
          </p:txBody>
        </p:sp>
        <p:sp>
          <p:nvSpPr>
            <p:cNvPr id="21" name="Овал 20"/>
            <p:cNvSpPr/>
            <p:nvPr/>
          </p:nvSpPr>
          <p:spPr>
            <a:xfrm>
              <a:off x="6919353" y="3008097"/>
              <a:ext cx="292527" cy="29238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5677" name="Скругленный прямоугольник 23"/>
            <p:cNvSpPr>
              <a:spLocks noChangeArrowheads="1"/>
            </p:cNvSpPr>
            <p:nvPr/>
          </p:nvSpPr>
          <p:spPr bwMode="auto">
            <a:xfrm rot="-5400000">
              <a:off x="6959541" y="3109090"/>
              <a:ext cx="211858" cy="72008"/>
            </a:xfrm>
            <a:prstGeom prst="roundRect">
              <a:avLst>
                <a:gd name="adj" fmla="val 38019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5842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>
                <a:spcBef>
                  <a:spcPct val="0"/>
                </a:spcBef>
                <a:buFontTx/>
                <a:buNone/>
              </a:pPr>
              <a:endParaRPr lang="ru-RU" altLang="ru-RU" sz="3600">
                <a:solidFill>
                  <a:srgbClr val="625B48"/>
                </a:solidFill>
                <a:latin typeface="Baskerville"/>
                <a:ea typeface="Baskerville"/>
                <a:cs typeface="Baskerville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139952" y="2276872"/>
            <a:ext cx="2254820" cy="3332162"/>
            <a:chOff x="3907855" y="2062163"/>
            <a:chExt cx="2254820" cy="33321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995738" y="2062163"/>
              <a:ext cx="2166937" cy="3332162"/>
            </a:xfrm>
            <a:prstGeom prst="rect">
              <a:avLst/>
            </a:prstGeom>
            <a:solidFill>
              <a:srgbClr val="DC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5656" name="Прямоугольник 9"/>
            <p:cNvSpPr>
              <a:spLocks noChangeArrowheads="1"/>
            </p:cNvSpPr>
            <p:nvPr/>
          </p:nvSpPr>
          <p:spPr bwMode="auto">
            <a:xfrm>
              <a:off x="3907855" y="2382441"/>
              <a:ext cx="21717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solidFill>
                    <a:schemeClr val="bg1"/>
                  </a:solidFill>
                </a:rPr>
                <a:t>Создание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solidFill>
                    <a:schemeClr val="bg1"/>
                  </a:solidFill>
                </a:rPr>
                <a:t>благоприятных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solidFill>
                    <a:schemeClr val="bg1"/>
                  </a:solidFill>
                </a:rPr>
                <a:t>условий</a:t>
              </a:r>
            </a:p>
          </p:txBody>
        </p:sp>
        <p:grpSp>
          <p:nvGrpSpPr>
            <p:cNvPr id="155659" name="Группа 25"/>
            <p:cNvGrpSpPr>
              <a:grpSpLocks/>
            </p:cNvGrpSpPr>
            <p:nvPr/>
          </p:nvGrpSpPr>
          <p:grpSpPr bwMode="auto">
            <a:xfrm>
              <a:off x="5661025" y="3475038"/>
              <a:ext cx="373063" cy="514350"/>
              <a:chOff x="5192745" y="1196751"/>
              <a:chExt cx="2061943" cy="2838251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6877394" y="1196751"/>
                <a:ext cx="377294" cy="283825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algn="ctr" defTabSz="584200" eaLnBrk="1">
                  <a:defRPr/>
                </a:pPr>
                <a:endParaRPr lang="ru-RU" sz="36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</a:endParaRPr>
              </a:p>
            </p:txBody>
          </p:sp>
          <p:sp>
            <p:nvSpPr>
              <p:cNvPr id="155671" name="Скругленный прямоугольник 27"/>
              <p:cNvSpPr>
                <a:spLocks noChangeArrowheads="1"/>
              </p:cNvSpPr>
              <p:nvPr/>
            </p:nvSpPr>
            <p:spPr bwMode="auto">
              <a:xfrm>
                <a:off x="5192745" y="2007558"/>
                <a:ext cx="1917407" cy="288032"/>
              </a:xfrm>
              <a:prstGeom prst="roundRect">
                <a:avLst>
                  <a:gd name="adj" fmla="val 38019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58420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58420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5842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5842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5842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>
                  <a:spcBef>
                    <a:spcPct val="0"/>
                  </a:spcBef>
                  <a:buFontTx/>
                  <a:buNone/>
                </a:pPr>
                <a:endParaRPr lang="ru-RU" altLang="ru-RU" sz="3600">
                  <a:solidFill>
                    <a:srgbClr val="625B48"/>
                  </a:solidFill>
                  <a:latin typeface="Baskerville"/>
                  <a:ea typeface="Baskerville"/>
                  <a:cs typeface="Baskerville"/>
                </a:endParaRPr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6921268" y="3010075"/>
                <a:ext cx="289546" cy="28908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5673" name="Скругленный прямоугольник 29"/>
              <p:cNvSpPr>
                <a:spLocks noChangeArrowheads="1"/>
              </p:cNvSpPr>
              <p:nvPr/>
            </p:nvSpPr>
            <p:spPr bwMode="auto">
              <a:xfrm rot="-5400000">
                <a:off x="6959541" y="3109090"/>
                <a:ext cx="211858" cy="72008"/>
              </a:xfrm>
              <a:prstGeom prst="roundRect">
                <a:avLst>
                  <a:gd name="adj" fmla="val 38019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58420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58420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5842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5842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5842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584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>
                  <a:spcBef>
                    <a:spcPct val="0"/>
                  </a:spcBef>
                  <a:buFontTx/>
                  <a:buNone/>
                </a:pPr>
                <a:endParaRPr lang="ru-RU" altLang="ru-RU" sz="3600">
                  <a:solidFill>
                    <a:srgbClr val="625B48"/>
                  </a:solidFill>
                  <a:latin typeface="Baskerville"/>
                  <a:ea typeface="Baskerville"/>
                  <a:cs typeface="Baskerville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Прямоугольник 1"/>
          <p:cNvSpPr>
            <a:spLocks noChangeArrowheads="1"/>
          </p:cNvSpPr>
          <p:nvPr/>
        </p:nvSpPr>
        <p:spPr bwMode="auto">
          <a:xfrm>
            <a:off x="533400" y="1196975"/>
            <a:ext cx="2613025" cy="7921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lIns="0" tIns="0" rIns="0" bIns="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000" smtClean="0">
                <a:solidFill>
                  <a:schemeClr val="bg1"/>
                </a:solidFill>
                <a:ea typeface="Baskerville"/>
                <a:cs typeface="Baskerville"/>
              </a:rPr>
              <a:t>Выявление возможности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48038" y="1196975"/>
            <a:ext cx="2613025" cy="792163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Создание благоприятных условий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65850" y="1196975"/>
            <a:ext cx="2613025" cy="792163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>
                <a:solidFill>
                  <a:schemeClr val="bg1"/>
                </a:solidFill>
              </a:rPr>
              <a:t>Продажа!</a:t>
            </a:r>
          </a:p>
        </p:txBody>
      </p:sp>
      <p:sp>
        <p:nvSpPr>
          <p:cNvPr id="156677" name="Прямоугольник 16"/>
          <p:cNvSpPr>
            <a:spLocks noChangeArrowheads="1"/>
          </p:cNvSpPr>
          <p:nvPr/>
        </p:nvSpPr>
        <p:spPr bwMode="auto">
          <a:xfrm>
            <a:off x="539750" y="2205038"/>
            <a:ext cx="2606675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Старый клиент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Контакт передан партнёром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Есть информация </a:t>
            </a:r>
            <a:br>
              <a:rPr lang="ru-RU" altLang="ru-RU" sz="1800"/>
            </a:br>
            <a:r>
              <a:rPr lang="ru-RU" altLang="ru-RU" sz="1800"/>
              <a:t>о некой потребности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Есть инсайдерская или открытая информация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Рынок новый </a:t>
            </a:r>
            <a:br>
              <a:rPr lang="ru-RU" altLang="ru-RU" sz="1800"/>
            </a:br>
            <a:r>
              <a:rPr lang="ru-RU" altLang="ru-RU" sz="1800"/>
              <a:t>или не охвачен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Негатив от работы </a:t>
            </a:r>
            <a:br>
              <a:rPr lang="ru-RU" altLang="ru-RU" sz="1800"/>
            </a:br>
            <a:r>
              <a:rPr lang="ru-RU" altLang="ru-RU" sz="1800"/>
              <a:t>с конкурентами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...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endParaRPr lang="ru-RU" altLang="ru-RU" sz="1800"/>
          </a:p>
        </p:txBody>
      </p:sp>
      <p:sp>
        <p:nvSpPr>
          <p:cNvPr id="156678" name="Прямоугольник 17"/>
          <p:cNvSpPr>
            <a:spLocks noChangeArrowheads="1"/>
          </p:cNvSpPr>
          <p:nvPr/>
        </p:nvSpPr>
        <p:spPr bwMode="auto">
          <a:xfrm>
            <a:off x="3341688" y="2205038"/>
            <a:ext cx="2606675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Клиент согласился на встречу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Клиент проинформирован </a:t>
            </a:r>
            <a:br>
              <a:rPr lang="ru-RU" altLang="ru-RU" sz="1800" dirty="0"/>
            </a:br>
            <a:r>
              <a:rPr lang="ru-RU" altLang="ru-RU" sz="1800" dirty="0"/>
              <a:t>о возможностях компании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Есть выявленная потребность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Есть желание сотрудничать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Есть бюджет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Есть срочность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endParaRPr lang="ru-RU" altLang="ru-RU" sz="1800" dirty="0"/>
          </a:p>
        </p:txBody>
      </p:sp>
      <p:sp>
        <p:nvSpPr>
          <p:cNvPr id="156679" name="Прямоугольник 18"/>
          <p:cNvSpPr>
            <a:spLocks noChangeArrowheads="1"/>
          </p:cNvSpPr>
          <p:nvPr/>
        </p:nvSpPr>
        <p:spPr bwMode="auto">
          <a:xfrm>
            <a:off x="6145213" y="2205038"/>
            <a:ext cx="2606675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Клиенту правильно преподнесена информация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У клиента развита потребность </a:t>
            </a:r>
            <a:br>
              <a:rPr lang="ru-RU" altLang="ru-RU" sz="1800"/>
            </a:br>
            <a:r>
              <a:rPr lang="ru-RU" altLang="ru-RU" sz="1800"/>
              <a:t>в услугах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Клиент видит ценность и пользу</a:t>
            </a:r>
            <a:br>
              <a:rPr lang="ru-RU" altLang="ru-RU" sz="1800"/>
            </a:br>
            <a:r>
              <a:rPr lang="ru-RU" altLang="ru-RU" sz="1800"/>
              <a:t>в сотрудничестве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Клиенту показан опыт, квалификация, профессионализм </a:t>
            </a:r>
            <a:br>
              <a:rPr lang="ru-RU" altLang="ru-RU" sz="1800"/>
            </a:br>
            <a:r>
              <a:rPr lang="ru-RU" altLang="ru-RU" sz="1800"/>
              <a:t>и экспертиза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endParaRPr lang="ru-RU" altLang="ru-RU" sz="1800"/>
          </a:p>
        </p:txBody>
      </p:sp>
      <p:sp>
        <p:nvSpPr>
          <p:cNvPr id="15668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191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A2DDB2-C800-4127-80B7-CFC90F8E016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137</a:t>
            </a:fld>
            <a:endParaRPr lang="en-US" altLang="ru-RU" sz="1000" smtClean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Состав каждой стадии</a:t>
            </a:r>
          </a:p>
        </p:txBody>
      </p:sp>
      <p:grpSp>
        <p:nvGrpSpPr>
          <p:cNvPr id="156682" name="Группа 12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6683" name="Рисунок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8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6678" grpId="0"/>
      <p:bldP spid="15667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EB70CA-9286-4671-90D7-0B717EEEE14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138</a:t>
            </a:fld>
            <a:endParaRPr lang="en-US" altLang="ru-RU" sz="1000" smtClean="0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1150938" y="2271713"/>
            <a:ext cx="2808287" cy="2420937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ТЕОРЕТИК</a:t>
            </a:r>
          </a:p>
        </p:txBody>
      </p:sp>
      <p:sp>
        <p:nvSpPr>
          <p:cNvPr id="24" name="Блок-схема: объединение 23"/>
          <p:cNvSpPr/>
          <p:nvPr/>
        </p:nvSpPr>
        <p:spPr>
          <a:xfrm>
            <a:off x="5219700" y="2276475"/>
            <a:ext cx="2808288" cy="2416175"/>
          </a:xfrm>
          <a:prstGeom prst="flowChartMerg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ПРАКТИК</a:t>
            </a:r>
          </a:p>
        </p:txBody>
      </p:sp>
      <p:sp>
        <p:nvSpPr>
          <p:cNvPr id="157701" name="Line 19"/>
          <p:cNvSpPr>
            <a:spLocks noChangeShapeType="1"/>
          </p:cNvSpPr>
          <p:nvPr/>
        </p:nvSpPr>
        <p:spPr bwMode="auto">
          <a:xfrm>
            <a:off x="1116013" y="4797425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281238" y="4941888"/>
            <a:ext cx="4787900" cy="471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latin typeface="+mn-lt"/>
                <a:cs typeface="+mn-cs"/>
              </a:rPr>
              <a:t>РАЗГОВОРЫ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90750" y="1531938"/>
            <a:ext cx="4968875" cy="471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latin typeface="+mn-lt"/>
                <a:cs typeface="+mn-cs"/>
              </a:rPr>
              <a:t>ДЕЙСТВИЕ</a:t>
            </a:r>
          </a:p>
        </p:txBody>
      </p:sp>
      <p:sp>
        <p:nvSpPr>
          <p:cNvPr id="157704" name="Line 19"/>
          <p:cNvSpPr>
            <a:spLocks noChangeShapeType="1"/>
          </p:cNvSpPr>
          <p:nvPr/>
        </p:nvSpPr>
        <p:spPr bwMode="auto">
          <a:xfrm>
            <a:off x="1116013" y="2133600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7705" name="Нижний колонтитул 3"/>
          <p:cNvSpPr txBox="1">
            <a:spLocks/>
          </p:cNvSpPr>
          <p:nvPr/>
        </p:nvSpPr>
        <p:spPr bwMode="auto">
          <a:xfrm>
            <a:off x="468313" y="696913"/>
            <a:ext cx="5975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Правильное позиционирование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54425" y="2271713"/>
            <a:ext cx="1806575" cy="2420937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КОНСУЛЬТАНТ</a:t>
            </a:r>
          </a:p>
        </p:txBody>
      </p:sp>
      <p:grpSp>
        <p:nvGrpSpPr>
          <p:cNvPr id="157707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7708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0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Заголовок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3827463" cy="648047"/>
          </a:xfrm>
        </p:spPr>
        <p:txBody>
          <a:bodyPr/>
          <a:lstStyle/>
          <a:p>
            <a:pPr algn="l"/>
            <a:r>
              <a:rPr lang="ru-RU" altLang="ru-RU" sz="2000" smtClean="0">
                <a:solidFill>
                  <a:schemeClr val="bg1"/>
                </a:solidFill>
              </a:rPr>
              <a:t>Подстройки и надстройки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19788" y="1125538"/>
            <a:ext cx="2613025" cy="7905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smtClean="0"/>
              <a:t>Надстройка </a:t>
            </a:r>
            <a:r>
              <a:rPr lang="ru-RU" sz="2500" dirty="0"/>
              <a:t>сверху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7400" y="5302250"/>
            <a:ext cx="2613025" cy="79057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/>
              <a:t>Подстройка </a:t>
            </a:r>
            <a:r>
              <a:rPr lang="ru-RU" sz="2500" smtClean="0"/>
              <a:t/>
            </a:r>
            <a:br>
              <a:rPr lang="ru-RU" sz="2500" smtClean="0"/>
            </a:br>
            <a:r>
              <a:rPr lang="ru-RU" sz="2500" smtClean="0"/>
              <a:t>снизу</a:t>
            </a:r>
            <a:endParaRPr lang="ru-RU" sz="2500" dirty="0"/>
          </a:p>
        </p:txBody>
      </p:sp>
      <p:sp>
        <p:nvSpPr>
          <p:cNvPr id="5" name="Прямоугольник 17"/>
          <p:cNvSpPr>
            <a:spLocks noChangeArrowheads="1"/>
          </p:cNvSpPr>
          <p:nvPr/>
        </p:nvSpPr>
        <p:spPr bwMode="auto">
          <a:xfrm>
            <a:off x="5922963" y="2081213"/>
            <a:ext cx="28257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Поймите одно…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Послушайте, я вам вот что скажу…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Окей, я вас услышал</a:t>
            </a:r>
            <a:r>
              <a:rPr lang="en-US" altLang="ru-RU" sz="1800"/>
              <a:t>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Давай-ка теперь я…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Вы серьёзно так думаете?..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Ок, двигаемся дальше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На самом деле…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Если вы всё сказали, позвольте мне…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Извиняюсь…</a:t>
            </a:r>
          </a:p>
        </p:txBody>
      </p:sp>
      <p:sp>
        <p:nvSpPr>
          <p:cNvPr id="158726" name="Прямоугольник 18"/>
          <p:cNvSpPr>
            <a:spLocks noChangeArrowheads="1"/>
          </p:cNvSpPr>
          <p:nvPr/>
        </p:nvSpPr>
        <p:spPr bwMode="auto">
          <a:xfrm>
            <a:off x="706438" y="1374775"/>
            <a:ext cx="2774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Извините, что я к вам обращаюсь…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Ничего, что я вот тут сбоку присяду?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Я вас ни от чего не отрываю?...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Я понимаю, что я вас отвлекаю, но…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Куда мне можно присесть?..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вы смешно умеете шутить! Я в шоке!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Простите, а вы кто по должности?..</a:t>
            </a:r>
          </a:p>
        </p:txBody>
      </p:sp>
      <p:sp>
        <p:nvSpPr>
          <p:cNvPr id="15872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191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236DBA-7E4E-4ED8-B55A-199311F1D38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139</a:t>
            </a:fld>
            <a:endParaRPr lang="en-US" altLang="ru-RU" sz="1000" smtClean="0"/>
          </a:p>
        </p:txBody>
      </p:sp>
      <p:pic>
        <p:nvPicPr>
          <p:cNvPr id="158728" name="Picture 2" descr="http://desmentorspourentreprendre.com/wp-content/uploads/2013/06/Le-client-nest-pas-r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2081213"/>
            <a:ext cx="242093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углом 8"/>
          <p:cNvSpPr/>
          <p:nvPr/>
        </p:nvSpPr>
        <p:spPr>
          <a:xfrm rot="5400000" flipV="1">
            <a:off x="5035550" y="1135063"/>
            <a:ext cx="917575" cy="898525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sp>
        <p:nvSpPr>
          <p:cNvPr id="10" name="Стрелка углом 9"/>
          <p:cNvSpPr/>
          <p:nvPr/>
        </p:nvSpPr>
        <p:spPr>
          <a:xfrm rot="16200000" flipV="1">
            <a:off x="3390900" y="5184775"/>
            <a:ext cx="917575" cy="898525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500"/>
          </a:p>
        </p:txBody>
      </p:sp>
      <p:grpSp>
        <p:nvGrpSpPr>
          <p:cNvPr id="158731" name="Группа 1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873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3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2484437" y="1916832"/>
            <a:ext cx="4175125" cy="26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b="1" smtClean="0"/>
              <a:t>ЗАДАНИЕ: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smtClean="0"/>
              <a:t>ВЫПИШИТЕ ОСНОВНЫЕ ПРОБЛЕМЫ, КОТОРЫЕ МЕШАЮТ ВАМ ПРОДАВАТЬ БОЛЬШЕ.</a:t>
            </a: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167606" y="5435932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702580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002060"/>
                  </a:gs>
                  <a:gs pos="100000">
                    <a:srgbClr val="7030A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</p:spTree>
    <p:extLst>
      <p:ext uri="{BB962C8B-B14F-4D97-AF65-F5344CB8AC3E}">
        <p14:creationId xmlns:p14="http://schemas.microsoft.com/office/powerpoint/2010/main" val="25424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3827463" cy="796925"/>
          </a:xfrm>
        </p:spPr>
        <p:txBody>
          <a:bodyPr/>
          <a:lstStyle/>
          <a:p>
            <a:pPr algn="l"/>
            <a:r>
              <a:rPr lang="ru-RU" altLang="ru-RU" sz="2000" smtClean="0">
                <a:solidFill>
                  <a:schemeClr val="bg1"/>
                </a:solidFill>
              </a:rPr>
              <a:t>Битва фреймов</a:t>
            </a:r>
          </a:p>
        </p:txBody>
      </p:sp>
      <p:sp>
        <p:nvSpPr>
          <p:cNvPr id="159747" name="Прямоугольник 18"/>
          <p:cNvSpPr>
            <a:spLocks noChangeArrowheads="1"/>
          </p:cNvSpPr>
          <p:nvPr/>
        </p:nvSpPr>
        <p:spPr bwMode="auto">
          <a:xfrm>
            <a:off x="706438" y="1374775"/>
            <a:ext cx="4729162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 любой встрече происходит «Битва фреймов»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Всегда есть победитель и всегда побеждает сильнейший фрейм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Предварительная оценка «соперника» происходит в первые несколько минут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Всё, что вы говорите или делаете, играет на вас или против вас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Сильные не любят слабых, </a:t>
            </a:r>
            <a:r>
              <a:rPr lang="ru-RU" altLang="ru-RU" sz="1800"/>
              <a:t>слабые </a:t>
            </a:r>
            <a:r>
              <a:rPr lang="ru-RU" altLang="ru-RU" sz="1800" smtClean="0"/>
              <a:t/>
            </a:r>
            <a:br>
              <a:rPr lang="ru-RU" altLang="ru-RU" sz="1800" smtClean="0"/>
            </a:br>
            <a:r>
              <a:rPr lang="ru-RU" altLang="ru-RU" sz="1800" smtClean="0"/>
              <a:t>не </a:t>
            </a:r>
            <a:r>
              <a:rPr lang="ru-RU" altLang="ru-RU" sz="1800" dirty="0"/>
              <a:t>любят сильных, это закон жизни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Единственный шанс построить надёжные долгосрочные отношения – </a:t>
            </a:r>
            <a:r>
              <a:rPr lang="ru-RU" altLang="ru-RU" sz="1800"/>
              <a:t>это </a:t>
            </a:r>
            <a:r>
              <a:rPr lang="ru-RU" altLang="ru-RU" sz="1800" smtClean="0"/>
              <a:t>держаться </a:t>
            </a:r>
            <a:r>
              <a:rPr lang="ru-RU" altLang="ru-RU" sz="1800" dirty="0"/>
              <a:t>не равных – не давить и не </a:t>
            </a:r>
            <a:r>
              <a:rPr lang="ru-RU" altLang="ru-RU" sz="1800"/>
              <a:t>поддаваться </a:t>
            </a:r>
            <a:r>
              <a:rPr lang="ru-RU" altLang="ru-RU" sz="1800" smtClean="0"/>
              <a:t/>
            </a:r>
            <a:br>
              <a:rPr lang="ru-RU" altLang="ru-RU" sz="1800" smtClean="0"/>
            </a:br>
            <a:r>
              <a:rPr lang="ru-RU" altLang="ru-RU" sz="1800" smtClean="0"/>
              <a:t>на </a:t>
            </a:r>
            <a:r>
              <a:rPr lang="ru-RU" altLang="ru-RU" sz="1800" dirty="0"/>
              <a:t>давление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Битва фреймов происходит до конца встречи, </a:t>
            </a:r>
            <a:r>
              <a:rPr lang="ru-RU" altLang="ru-RU" sz="1800"/>
              <a:t>но </a:t>
            </a:r>
            <a:r>
              <a:rPr lang="ru-RU" altLang="ru-RU" sz="1800" smtClean="0"/>
              <a:t>её исход обычно известен сильному игроку уже в начале</a:t>
            </a:r>
            <a:endParaRPr lang="ru-RU" altLang="ru-RU" sz="1800" dirty="0"/>
          </a:p>
        </p:txBody>
      </p:sp>
      <p:pic>
        <p:nvPicPr>
          <p:cNvPr id="159748" name="Picture 2" descr="http://img1.labirint.ru/books/392348/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374775"/>
            <a:ext cx="2095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Прямоугольник 4"/>
          <p:cNvSpPr>
            <a:spLocks noChangeArrowheads="1"/>
          </p:cNvSpPr>
          <p:nvPr/>
        </p:nvSpPr>
        <p:spPr bwMode="auto">
          <a:xfrm>
            <a:off x="6227763" y="4797425"/>
            <a:ext cx="2047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/>
              <a:t>Орен Клафф</a:t>
            </a:r>
          </a:p>
          <a:p>
            <a:pPr algn="ctr"/>
            <a:r>
              <a:rPr lang="ru-RU" altLang="ru-RU"/>
              <a:t>«Идеальный питч»</a:t>
            </a:r>
          </a:p>
        </p:txBody>
      </p:sp>
      <p:sp>
        <p:nvSpPr>
          <p:cNvPr id="15975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1911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CFA440-1E77-48F5-996B-C9341B337575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140</a:t>
            </a:fld>
            <a:endParaRPr lang="en-US" altLang="ru-RU" sz="1000" smtClean="0"/>
          </a:p>
        </p:txBody>
      </p:sp>
      <p:grpSp>
        <p:nvGrpSpPr>
          <p:cNvPr id="159751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9752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Играем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в подстройку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141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516644" y="53639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15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00B9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Играем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в надстройку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Играем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в «правильного продавца»</a:t>
            </a: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9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7388" y="1412875"/>
            <a:ext cx="6548437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Я являюсь экспертом (гуру) в…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>
                <a:latin typeface="+mn-lt"/>
              </a:rPr>
              <a:t>Какие у вас проблемы?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Вы должны (сделать, понимать)…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Расскажите-ка мне о…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Вы, конечно же, слышали о…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Вы же сами прекрасно знаете, что…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err="1" smtClean="0">
                <a:latin typeface="+mn-lt"/>
              </a:rPr>
              <a:t>Окей</a:t>
            </a:r>
            <a:r>
              <a:rPr lang="ru-RU" altLang="ru-RU" sz="2500" dirty="0" smtClean="0">
                <a:latin typeface="+mn-lt"/>
              </a:rPr>
              <a:t>, я вас услышал, а теперь…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Клёво (круто, бред, </a:t>
            </a:r>
            <a:r>
              <a:rPr lang="ru-RU" altLang="ru-RU" sz="2500" dirty="0" err="1" smtClean="0">
                <a:latin typeface="+mn-lt"/>
              </a:rPr>
              <a:t>офигенно</a:t>
            </a:r>
            <a:r>
              <a:rPr lang="ru-RU" altLang="ru-RU" sz="2500" dirty="0" smtClean="0">
                <a:latin typeface="+mn-lt"/>
              </a:rPr>
              <a:t>, лажа)…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А правда о вас пишут (говорят), что…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Смотрите, я понял…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Извиняюсь, …</a:t>
            </a:r>
            <a:endParaRPr lang="en-US" altLang="ru-RU" sz="2500" dirty="0" smtClean="0"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ru-RU" sz="2500" dirty="0" smtClean="0">
                <a:latin typeface="+mn-lt"/>
              </a:rPr>
              <a:t>Поверьте мне, уж я то…</a:t>
            </a:r>
          </a:p>
        </p:txBody>
      </p:sp>
      <p:sp>
        <p:nvSpPr>
          <p:cNvPr id="134147" name="Нижний колонтитул 3"/>
          <p:cNvSpPr txBox="1">
            <a:spLocks/>
          </p:cNvSpPr>
          <p:nvPr/>
        </p:nvSpPr>
        <p:spPr bwMode="auto">
          <a:xfrm>
            <a:off x="665163" y="720725"/>
            <a:ext cx="52022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Примеры выражений, которые </a:t>
            </a:r>
            <a:r>
              <a:rPr lang="ru-RU" altLang="ru-RU" sz="2000" smtClean="0">
                <a:solidFill>
                  <a:schemeClr val="bg1"/>
                </a:solidFill>
              </a:rPr>
              <a:t>никогда </a:t>
            </a:r>
            <a:br>
              <a:rPr lang="ru-RU" altLang="ru-RU" sz="2000" smtClean="0">
                <a:solidFill>
                  <a:schemeClr val="bg1"/>
                </a:solidFill>
              </a:rPr>
            </a:br>
            <a:r>
              <a:rPr lang="ru-RU" altLang="ru-RU" sz="2000" smtClean="0">
                <a:solidFill>
                  <a:schemeClr val="bg1"/>
                </a:solidFill>
              </a:rPr>
              <a:t>не надо </a:t>
            </a:r>
            <a:r>
              <a:rPr lang="ru-RU" altLang="ru-RU" sz="2000">
                <a:solidFill>
                  <a:schemeClr val="bg1"/>
                </a:solidFill>
              </a:rPr>
              <a:t>говорить </a:t>
            </a:r>
            <a:r>
              <a:rPr lang="ru-RU" altLang="ru-RU" sz="2000" smtClean="0">
                <a:solidFill>
                  <a:schemeClr val="bg1"/>
                </a:solidFill>
              </a:rPr>
              <a:t>клиенту</a:t>
            </a:r>
            <a:endParaRPr lang="ru-RU" altLang="ru-RU" sz="2000">
              <a:solidFill>
                <a:schemeClr val="bg1"/>
              </a:solidFill>
            </a:endParaRPr>
          </a:p>
        </p:txBody>
      </p:sp>
      <p:pic>
        <p:nvPicPr>
          <p:cNvPr id="134148" name="Picture 7" descr="http://www.paladinregistry.com/blog/wp-content/uploads/2013/02/salesm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557338"/>
            <a:ext cx="2286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4149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4151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415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A549C-D173-43E8-A137-5C4570593D5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142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Прямоугольник 8"/>
          <p:cNvSpPr>
            <a:spLocks noChangeArrowheads="1"/>
          </p:cNvSpPr>
          <p:nvPr/>
        </p:nvSpPr>
        <p:spPr bwMode="auto">
          <a:xfrm>
            <a:off x="5435600" y="2488828"/>
            <a:ext cx="370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13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Работа </a:t>
            </a:r>
            <a:br>
              <a:rPr lang="ru-RU" altLang="ru-RU" sz="3000" smtClean="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с возражениями</a:t>
            </a:r>
            <a:endParaRPr lang="ru-RU" altLang="ru-RU" sz="3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Возражения клиентов –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лучшее </a:t>
            </a:r>
            <a:r>
              <a:rPr lang="ru-RU" altLang="ru-RU" sz="2000"/>
              <a:t>свидетельство того,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что </a:t>
            </a:r>
            <a:r>
              <a:rPr lang="ru-RU" altLang="ru-RU" sz="2000"/>
              <a:t>им не всё </a:t>
            </a:r>
            <a:r>
              <a:rPr lang="ru-RU" altLang="ru-RU" sz="2000" smtClean="0"/>
              <a:t>равно.</a:t>
            </a:r>
            <a:endParaRPr lang="ru-RU" altLang="ru-RU" sz="2000"/>
          </a:p>
        </p:txBody>
      </p:sp>
      <p:sp>
        <p:nvSpPr>
          <p:cNvPr id="128004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28005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8008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28009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Возражения чем-то похожи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на болезни – чтобы их не было продавец-врач должен заниматься профилактикой, «вылавливать» их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на раннем этапе, «лечить» активно и последовательно. Самые запущенные случаи – самые сложные.</a:t>
            </a:r>
          </a:p>
        </p:txBody>
      </p:sp>
      <p:grpSp>
        <p:nvGrpSpPr>
          <p:cNvPr id="137219" name="Группа 4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7225" name="Прямоугольник 7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37226" name="TextBox 8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  <p:grpSp>
        <p:nvGrpSpPr>
          <p:cNvPr id="137220" name="Группа 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722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2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57238" y="58896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Типичные мысли клиента на первой встрече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9027" name="Прямоугольник 1"/>
          <p:cNvSpPr>
            <a:spLocks noChangeArrowheads="1"/>
          </p:cNvSpPr>
          <p:nvPr/>
        </p:nvSpPr>
        <p:spPr bwMode="auto">
          <a:xfrm>
            <a:off x="739775" y="1063625"/>
            <a:ext cx="3633788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Я вас вижу первый раз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Я не знаю вашу компанию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Я не знаю ваш продукт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Я не знаю, кто ваши клиенты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Я не знаю, как вы </a:t>
            </a:r>
            <a:br>
              <a:rPr lang="ru-RU" altLang="ru-RU" sz="2400" dirty="0"/>
            </a:br>
            <a:r>
              <a:rPr lang="ru-RU" altLang="ru-RU" sz="2400" dirty="0"/>
              <a:t>с ними работаете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Я не знаю, какая у вас репутация на рынке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400" dirty="0"/>
              <a:t>И после всего этого вы думаете, что я вот так возьму и сделаю у вас заказ?! Да вы просто смеётесь надо мной!..</a:t>
            </a:r>
          </a:p>
        </p:txBody>
      </p:sp>
      <p:grpSp>
        <p:nvGrpSpPr>
          <p:cNvPr id="129028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9031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2902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A9A99B-40FC-448C-B6C9-1E2E5A934BDE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145</a:t>
            </a:fld>
            <a:endParaRPr lang="en-US" altLang="ru-RU" sz="1000" smtClean="0"/>
          </a:p>
        </p:txBody>
      </p:sp>
      <p:pic>
        <p:nvPicPr>
          <p:cNvPr id="129030" name="Picture 2" descr="http://lib.rus.ec/i/9/402809/i_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052513"/>
            <a:ext cx="38862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7388" y="1828800"/>
            <a:ext cx="3275012" cy="339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Низкую цену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Высокое качество</a:t>
            </a:r>
            <a:endParaRPr lang="en-US" altLang="ru-RU" sz="2000" dirty="0" smtClean="0">
              <a:latin typeface="+mn-lt"/>
            </a:endParaRP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Большой ассортимент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Отсутствие ограничений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Отсрочку платежа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Бесплатное оборудование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Большие скидки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Качественный сервис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Дополнительные услуги</a:t>
            </a:r>
          </a:p>
          <a:p>
            <a:pPr marL="457200" indent="-457200" eaLnBrk="1" hangingPunct="1">
              <a:lnSpc>
                <a:spcPct val="80000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ru-RU" altLang="ru-RU" sz="2000" dirty="0" smtClean="0">
                <a:latin typeface="+mn-lt"/>
              </a:rPr>
              <a:t>…?</a:t>
            </a:r>
          </a:p>
        </p:txBody>
      </p:sp>
      <p:sp>
        <p:nvSpPr>
          <p:cNvPr id="130051" name="Нижний колонтитул 3"/>
          <p:cNvSpPr txBox="1">
            <a:spLocks/>
          </p:cNvSpPr>
          <p:nvPr/>
        </p:nvSpPr>
        <p:spPr bwMode="auto">
          <a:xfrm>
            <a:off x="665163" y="476250"/>
            <a:ext cx="30432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Источник возражений</a:t>
            </a:r>
          </a:p>
        </p:txBody>
      </p:sp>
      <p:grpSp>
        <p:nvGrpSpPr>
          <p:cNvPr id="130052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0071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7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" name="Нашивка 1"/>
          <p:cNvSpPr/>
          <p:nvPr/>
        </p:nvSpPr>
        <p:spPr>
          <a:xfrm>
            <a:off x="3962400" y="1122363"/>
            <a:ext cx="863600" cy="5024437"/>
          </a:xfrm>
          <a:prstGeom prst="chevron">
            <a:avLst>
              <a:gd name="adj" fmla="val 76228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87975" y="1985963"/>
            <a:ext cx="3144838" cy="31448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sz="2500">
              <a:solidFill>
                <a:schemeClr val="bg1"/>
              </a:solidFill>
            </a:endParaRPr>
          </a:p>
        </p:txBody>
      </p:sp>
      <p:sp>
        <p:nvSpPr>
          <p:cNvPr id="130055" name="Прямоугольник 4"/>
          <p:cNvSpPr>
            <a:spLocks noChangeArrowheads="1"/>
          </p:cNvSpPr>
          <p:nvPr/>
        </p:nvSpPr>
        <p:spPr bwMode="auto">
          <a:xfrm>
            <a:off x="5672138" y="2661237"/>
            <a:ext cx="2574925" cy="19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500" dirty="0">
                <a:solidFill>
                  <a:schemeClr val="bg1"/>
                </a:solidFill>
              </a:rPr>
              <a:t>Возражения, споры</a:t>
            </a:r>
            <a:r>
              <a:rPr lang="ru-RU" altLang="ru-RU" sz="2500">
                <a:solidFill>
                  <a:schemeClr val="bg1"/>
                </a:solidFill>
              </a:rPr>
              <a:t>, уловки, уход от ответа, шантаж, </a:t>
            </a:r>
            <a:r>
              <a:rPr lang="ru-RU" altLang="ru-RU" sz="2500" smtClean="0">
                <a:solidFill>
                  <a:schemeClr val="bg1"/>
                </a:solidFill>
              </a:rPr>
              <a:t>отказ </a:t>
            </a:r>
            <a:br>
              <a:rPr lang="ru-RU" altLang="ru-RU" sz="2500" smtClean="0">
                <a:solidFill>
                  <a:schemeClr val="bg1"/>
                </a:solidFill>
              </a:rPr>
            </a:br>
            <a:r>
              <a:rPr lang="ru-RU" altLang="ru-RU" sz="2500" smtClean="0">
                <a:solidFill>
                  <a:schemeClr val="bg1"/>
                </a:solidFill>
              </a:rPr>
              <a:t>от сделки</a:t>
            </a:r>
          </a:p>
          <a:p>
            <a:pPr algn="ctr">
              <a:lnSpc>
                <a:spcPct val="80000"/>
              </a:lnSpc>
            </a:pPr>
            <a:r>
              <a:rPr lang="ru-RU" altLang="ru-RU" sz="2500" smtClean="0">
                <a:solidFill>
                  <a:schemeClr val="bg1"/>
                </a:solidFill>
              </a:rPr>
              <a:t>и </a:t>
            </a:r>
            <a:r>
              <a:rPr lang="ru-RU" altLang="ru-RU" sz="2500" dirty="0">
                <a:solidFill>
                  <a:schemeClr val="bg1"/>
                </a:solidFill>
              </a:rPr>
              <a:t>т.д.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80910" y="4000001"/>
            <a:ext cx="3991701" cy="1902469"/>
            <a:chOff x="4880910" y="4000001"/>
            <a:chExt cx="3991701" cy="1902469"/>
          </a:xfrm>
        </p:grpSpPr>
        <p:sp>
          <p:nvSpPr>
            <p:cNvPr id="6" name="Молния 5"/>
            <p:cNvSpPr/>
            <p:nvPr/>
          </p:nvSpPr>
          <p:spPr bwMode="auto">
            <a:xfrm rot="20834751">
              <a:off x="8224911" y="4000001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Молния 13"/>
            <p:cNvSpPr/>
            <p:nvPr/>
          </p:nvSpPr>
          <p:spPr bwMode="auto">
            <a:xfrm>
              <a:off x="7601829" y="4664074"/>
              <a:ext cx="649287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Молния 14"/>
            <p:cNvSpPr/>
            <p:nvPr/>
          </p:nvSpPr>
          <p:spPr bwMode="auto">
            <a:xfrm rot="1836213">
              <a:off x="6669244" y="4969020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Молния 15"/>
            <p:cNvSpPr/>
            <p:nvPr/>
          </p:nvSpPr>
          <p:spPr bwMode="auto">
            <a:xfrm rot="3682366">
              <a:off x="5628285" y="4624681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Молния 16"/>
            <p:cNvSpPr/>
            <p:nvPr/>
          </p:nvSpPr>
          <p:spPr bwMode="auto">
            <a:xfrm rot="5199687">
              <a:off x="5023785" y="4000000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148262" y="1324094"/>
            <a:ext cx="3766570" cy="1571592"/>
            <a:chOff x="5148262" y="1324094"/>
            <a:chExt cx="3766570" cy="1571592"/>
          </a:xfrm>
        </p:grpSpPr>
        <p:sp>
          <p:nvSpPr>
            <p:cNvPr id="18" name="Молния 17"/>
            <p:cNvSpPr/>
            <p:nvPr/>
          </p:nvSpPr>
          <p:spPr bwMode="auto">
            <a:xfrm rot="9560991">
              <a:off x="5148262" y="1962236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Молния 18"/>
            <p:cNvSpPr/>
            <p:nvPr/>
          </p:nvSpPr>
          <p:spPr bwMode="auto">
            <a:xfrm rot="11541653">
              <a:off x="5819696" y="1411288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Молния 19"/>
            <p:cNvSpPr/>
            <p:nvPr/>
          </p:nvSpPr>
          <p:spPr bwMode="auto">
            <a:xfrm rot="12932515">
              <a:off x="6634311" y="1324094"/>
              <a:ext cx="649287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Молния 20"/>
            <p:cNvSpPr/>
            <p:nvPr/>
          </p:nvSpPr>
          <p:spPr bwMode="auto">
            <a:xfrm rot="14482366">
              <a:off x="7515061" y="1469103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Молния 21"/>
            <p:cNvSpPr/>
            <p:nvPr/>
          </p:nvSpPr>
          <p:spPr bwMode="auto">
            <a:xfrm rot="15794855">
              <a:off x="8124257" y="1976977"/>
              <a:ext cx="647700" cy="93345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6" name="Нижний колонтитул 3"/>
          <p:cNvSpPr txBox="1">
            <a:spLocks/>
          </p:cNvSpPr>
          <p:nvPr/>
        </p:nvSpPr>
        <p:spPr bwMode="auto">
          <a:xfrm>
            <a:off x="4723322" y="1168399"/>
            <a:ext cx="4281487" cy="5191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lnSpc>
                <a:spcPct val="80000"/>
              </a:lnSpc>
              <a:defRPr sz="250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ru-RU" altLang="ru-RU" smtClean="0"/>
              <a:t>Если он этого не получает:</a:t>
            </a:r>
          </a:p>
        </p:txBody>
      </p:sp>
      <p:sp>
        <p:nvSpPr>
          <p:cNvPr id="13005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E34257-FFD5-4185-AD60-67BCEAA8AD4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146</a:t>
            </a:fld>
            <a:endParaRPr lang="en-US" altLang="ru-RU" sz="1000" smtClean="0"/>
          </a:p>
        </p:txBody>
      </p:sp>
      <p:sp>
        <p:nvSpPr>
          <p:cNvPr id="28" name="Нижний колонтитул 3"/>
          <p:cNvSpPr txBox="1">
            <a:spLocks/>
          </p:cNvSpPr>
          <p:nvPr/>
        </p:nvSpPr>
        <p:spPr bwMode="auto">
          <a:xfrm>
            <a:off x="665163" y="1168400"/>
            <a:ext cx="3043237" cy="519113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lnSpc>
                <a:spcPct val="80000"/>
              </a:lnSpc>
              <a:defRPr sz="250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ru-RU" altLang="ru-RU" smtClean="0"/>
              <a:t>Клиент хочет видеть:</a:t>
            </a:r>
          </a:p>
        </p:txBody>
      </p:sp>
      <p:sp>
        <p:nvSpPr>
          <p:cNvPr id="33" name="Молния 32"/>
          <p:cNvSpPr/>
          <p:nvPr/>
        </p:nvSpPr>
        <p:spPr bwMode="auto">
          <a:xfrm rot="7200764">
            <a:off x="4782157" y="2959417"/>
            <a:ext cx="647700" cy="933450"/>
          </a:xfrm>
          <a:prstGeom prst="lightningBol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Молния 33"/>
          <p:cNvSpPr/>
          <p:nvPr/>
        </p:nvSpPr>
        <p:spPr bwMode="auto">
          <a:xfrm rot="17473508">
            <a:off x="8479575" y="2992972"/>
            <a:ext cx="647700" cy="933450"/>
          </a:xfrm>
          <a:prstGeom prst="lightningBolt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21048528">
            <a:off x="702261" y="2677558"/>
            <a:ext cx="7804955" cy="2025506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smtClean="0"/>
              <a:t>РЕБЯТА! ЭТО НОРМАЛЬНО!</a:t>
            </a:r>
            <a:endParaRPr lang="ru-RU" sz="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0055" grpId="0"/>
      <p:bldP spid="26" grpId="0" animBg="1"/>
      <p:bldP spid="33" grpId="0" animBg="1"/>
      <p:bldP spid="34" grpId="0" animBg="1"/>
      <p:bldP spid="2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ая прямоугольная выноска 13"/>
          <p:cNvSpPr/>
          <p:nvPr/>
        </p:nvSpPr>
        <p:spPr>
          <a:xfrm>
            <a:off x="939799" y="1196975"/>
            <a:ext cx="5432401" cy="1152525"/>
          </a:xfrm>
          <a:prstGeom prst="wedgeRoundRectCallout">
            <a:avLst>
              <a:gd name="adj1" fmla="val -67799"/>
              <a:gd name="adj2" fmla="val 16615"/>
              <a:gd name="adj3" fmla="val 16667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/>
                </a:solidFill>
              </a:rPr>
              <a:t>Я предлагаю вам мой </a:t>
            </a:r>
            <a:r>
              <a:rPr lang="ru-RU" altLang="ru-RU" sz="2400" smtClean="0">
                <a:solidFill>
                  <a:schemeClr val="tx1"/>
                </a:solidFill>
              </a:rPr>
              <a:t>замечательный </a:t>
            </a:r>
            <a:r>
              <a:rPr lang="ru-RU" altLang="ru-RU" sz="2400">
                <a:solidFill>
                  <a:schemeClr val="tx1"/>
                </a:solidFill>
              </a:rPr>
              <a:t>продукт</a:t>
            </a:r>
            <a:r>
              <a:rPr lang="ru-RU" altLang="ru-RU" sz="2400" smtClean="0">
                <a:solidFill>
                  <a:schemeClr val="tx1"/>
                </a:solidFill>
              </a:rPr>
              <a:t>! Он такой, растакой, разэдакий, у него то, да это…</a:t>
            </a:r>
            <a:endParaRPr lang="ru-RU" altLang="ru-RU" sz="2400">
              <a:solidFill>
                <a:schemeClr val="tx1"/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57238" y="58896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Пример разговора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1076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1084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8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107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7D9A3A-2603-4B02-ABE8-93EAA2C89DA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147</a:t>
            </a:fld>
            <a:endParaRPr lang="en-US" altLang="ru-RU" sz="1000" smtClean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220072" y="1773238"/>
            <a:ext cx="3241675" cy="1150937"/>
          </a:xfrm>
          <a:prstGeom prst="wedgeRoundRectCallout">
            <a:avLst>
              <a:gd name="adj1" fmla="val 71306"/>
              <a:gd name="adj2" fmla="val 11225"/>
              <a:gd name="adj3" fmla="val 16667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r">
              <a:defRPr/>
            </a:pPr>
            <a:r>
              <a:rPr lang="ru-RU" altLang="ru-RU" sz="2400"/>
              <a:t>Это всё замечательно,</a:t>
            </a:r>
            <a:br>
              <a:rPr lang="ru-RU" altLang="ru-RU" sz="2400"/>
            </a:br>
            <a:r>
              <a:rPr lang="ru-RU" altLang="ru-RU" sz="2400"/>
              <a:t>а сколько он стоит?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939800" y="2492896"/>
            <a:ext cx="4447504" cy="1512168"/>
          </a:xfrm>
          <a:prstGeom prst="wedgeRoundRectCallout">
            <a:avLst>
              <a:gd name="adj1" fmla="val -69731"/>
              <a:gd name="adj2" fmla="val 11160"/>
              <a:gd name="adj3" fmla="val 16667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smtClean="0">
                <a:solidFill>
                  <a:schemeClr val="tx1"/>
                </a:solidFill>
              </a:rPr>
              <a:t>О! Совсем </a:t>
            </a:r>
            <a:r>
              <a:rPr lang="ru-RU" altLang="ru-RU" sz="2400">
                <a:solidFill>
                  <a:schemeClr val="tx1"/>
                </a:solidFill>
              </a:rPr>
              <a:t>недорого – </a:t>
            </a:r>
            <a:r>
              <a:rPr lang="ru-RU" altLang="ru-RU" sz="2400" smtClean="0">
                <a:solidFill>
                  <a:schemeClr val="tx1"/>
                </a:solidFill>
              </a:rPr>
              <a:t/>
            </a:r>
            <a:br>
              <a:rPr lang="ru-RU" altLang="ru-RU" sz="2400" smtClean="0">
                <a:solidFill>
                  <a:schemeClr val="tx1"/>
                </a:solidFill>
              </a:rPr>
            </a:br>
            <a:r>
              <a:rPr lang="ru-RU" altLang="ru-RU" sz="2400" smtClean="0">
                <a:solidFill>
                  <a:schemeClr val="tx1"/>
                </a:solidFill>
              </a:rPr>
              <a:t>пять миллионов </a:t>
            </a:r>
            <a:r>
              <a:rPr lang="ru-RU" altLang="ru-RU" sz="2400">
                <a:solidFill>
                  <a:schemeClr val="tx1"/>
                </a:solidFill>
              </a:rPr>
              <a:t>долларов, </a:t>
            </a:r>
            <a:r>
              <a:rPr lang="ru-RU" altLang="ru-RU" sz="2400" smtClean="0">
                <a:solidFill>
                  <a:schemeClr val="tx1"/>
                </a:solidFill>
              </a:rPr>
              <a:t>правда 100% предоплата, самовывоз. Но это без НДС…</a:t>
            </a:r>
            <a:endParaRPr lang="ru-RU" altLang="ru-RU" sz="240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148065" y="3284538"/>
            <a:ext cx="3313684" cy="1152525"/>
          </a:xfrm>
          <a:prstGeom prst="wedgeRoundRectCallout">
            <a:avLst>
              <a:gd name="adj1" fmla="val 70304"/>
              <a:gd name="adj2" fmla="val 11012"/>
              <a:gd name="adj3" fmla="val 16667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r">
              <a:defRPr/>
            </a:pPr>
            <a:r>
              <a:rPr lang="ru-RU" altLang="ru-RU" sz="2400"/>
              <a:t>Вы с ума сошли! </a:t>
            </a: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smtClean="0"/>
              <a:t>Это </a:t>
            </a:r>
            <a:r>
              <a:rPr lang="ru-RU" altLang="ru-RU" sz="2400"/>
              <a:t>безумно дорого</a:t>
            </a:r>
            <a:r>
              <a:rPr lang="ru-RU" altLang="ru-RU" sz="2400" smtClean="0"/>
              <a:t>!!!</a:t>
            </a:r>
            <a:endParaRPr lang="ru-RU" altLang="ru-RU" sz="240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939800" y="4292451"/>
            <a:ext cx="4712320" cy="720725"/>
          </a:xfrm>
          <a:prstGeom prst="wedgeRoundRectCallout">
            <a:avLst>
              <a:gd name="adj1" fmla="val -69765"/>
              <a:gd name="adj2" fmla="val 10063"/>
              <a:gd name="adj3" fmla="val 16667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smtClean="0">
                <a:solidFill>
                  <a:schemeClr val="tx1"/>
                </a:solidFill>
              </a:rPr>
              <a:t>С чего вы взяли! </a:t>
            </a:r>
            <a:r>
              <a:rPr lang="ru-RU" altLang="ru-RU" sz="2400">
                <a:solidFill>
                  <a:schemeClr val="tx1"/>
                </a:solidFill>
              </a:rPr>
              <a:t>Это ещё дёшево!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748710" y="4724672"/>
            <a:ext cx="2713038" cy="648544"/>
          </a:xfrm>
          <a:prstGeom prst="wedgeRoundRectCallout">
            <a:avLst>
              <a:gd name="adj1" fmla="val 75178"/>
              <a:gd name="adj2" fmla="val 4891"/>
              <a:gd name="adj3" fmla="val 16667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altLang="ru-RU" sz="2400" smtClean="0"/>
              <a:t>Ну… Я </a:t>
            </a:r>
            <a:r>
              <a:rPr lang="ru-RU" altLang="ru-RU" sz="2400"/>
              <a:t>подумаю…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939800" y="5301680"/>
            <a:ext cx="6728544" cy="648270"/>
          </a:xfrm>
          <a:prstGeom prst="wedgeRoundRectCallout">
            <a:avLst>
              <a:gd name="adj1" fmla="val -63000"/>
              <a:gd name="adj2" fmla="val 15349"/>
              <a:gd name="adj3" fmla="val 16667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smtClean="0">
                <a:solidFill>
                  <a:schemeClr val="tx1"/>
                </a:solidFill>
              </a:rPr>
              <a:t>Думайте! Но быстро! Товар разбирают с колёс…</a:t>
            </a:r>
            <a:endParaRPr lang="ru-RU" alt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57238" y="78581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Природа возражений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6741" name="Прямоугольник 1"/>
          <p:cNvSpPr>
            <a:spLocks noChangeArrowheads="1"/>
          </p:cNvSpPr>
          <p:nvPr/>
        </p:nvSpPr>
        <p:spPr bwMode="auto">
          <a:xfrm>
            <a:off x="739775" y="1268413"/>
            <a:ext cx="42640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500" dirty="0" smtClean="0"/>
              <a:t>Возражения – это метод: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500" dirty="0" smtClean="0"/>
              <a:t>Нападения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500" dirty="0" smtClean="0"/>
              <a:t>Защиты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500" dirty="0" smtClean="0"/>
              <a:t>Уточнения деталей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500" dirty="0" smtClean="0"/>
              <a:t>Прикрытия скрытых </a:t>
            </a:r>
            <a:r>
              <a:rPr lang="ru-RU" altLang="ru-RU" sz="2500" smtClean="0"/>
              <a:t/>
            </a:r>
            <a:br>
              <a:rPr lang="ru-RU" altLang="ru-RU" sz="2500" smtClean="0"/>
            </a:br>
            <a:r>
              <a:rPr lang="ru-RU" altLang="ru-RU" sz="2500" smtClean="0"/>
              <a:t>(на </a:t>
            </a:r>
            <a:r>
              <a:rPr lang="ru-RU" altLang="ru-RU" sz="2500" dirty="0" smtClean="0"/>
              <a:t>самом </a:t>
            </a:r>
            <a:r>
              <a:rPr lang="ru-RU" altLang="ru-RU" sz="2500" smtClean="0"/>
              <a:t>деле – истинных</a:t>
            </a:r>
            <a:r>
              <a:rPr lang="ru-RU" altLang="ru-RU" sz="2500" dirty="0" smtClean="0"/>
              <a:t>) мотивов: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100" dirty="0" smtClean="0"/>
              <a:t>Отсутствия знания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100" dirty="0" smtClean="0"/>
              <a:t>Отсутствие желания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100" dirty="0" smtClean="0"/>
              <a:t>Отсутствие возможности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endParaRPr lang="ru-RU" altLang="ru-RU" sz="2500" dirty="0" smtClean="0"/>
          </a:p>
        </p:txBody>
      </p:sp>
      <p:grpSp>
        <p:nvGrpSpPr>
          <p:cNvPr id="132100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2106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210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2A0E22-6D4C-4B49-BDC8-9E6F74AABAE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148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959475" y="671513"/>
            <a:ext cx="2644775" cy="1231900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Возражение может быть </a:t>
            </a:r>
            <a:r>
              <a:rPr lang="ru-RU" b="1"/>
              <a:t>привычкой</a:t>
            </a:r>
            <a:r>
              <a:rPr lang="ru-RU"/>
              <a:t> или вполне реальным и довольно логичным доводом.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59475" y="2090738"/>
            <a:ext cx="2644775" cy="1231900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Легче всего побеждать возражения, </a:t>
            </a:r>
            <a:r>
              <a:rPr lang="ru-RU" b="1"/>
              <a:t>упоминая</a:t>
            </a:r>
            <a:r>
              <a:rPr lang="ru-RU"/>
              <a:t> их, как частые, в своём питче и презентации.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964238" y="3479800"/>
            <a:ext cx="2646362" cy="12319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С возражениями не надо бороться – это приведёт к провалу всей сделки.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С ними надо </a:t>
            </a:r>
            <a:r>
              <a:rPr lang="ru-RU" b="1">
                <a:solidFill>
                  <a:schemeClr val="bg1"/>
                </a:solidFill>
              </a:rPr>
              <a:t>работать</a:t>
            </a:r>
            <a:r>
              <a:rPr lang="ru-RU">
                <a:solidFill>
                  <a:schemeClr val="bg1"/>
                </a:solidFill>
              </a:rPr>
              <a:t>! 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964238" y="4841875"/>
            <a:ext cx="2646362" cy="123190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Бесполезно работать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с возражением, не понимая его истинных мотивов (причин).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8313" y="5229225"/>
            <a:ext cx="5183807" cy="7207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mtClean="0">
                <a:solidFill>
                  <a:schemeClr val="tx1"/>
                </a:solidFill>
              </a:rPr>
              <a:t>         Какое возражение самое трудное для вас?</a:t>
            </a:r>
            <a:endParaRPr lang="ru-RU" altLang="ru-RU">
              <a:solidFill>
                <a:schemeClr val="tx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11560" y="5008501"/>
            <a:ext cx="502394" cy="868771"/>
            <a:chOff x="8172400" y="836712"/>
            <a:chExt cx="502394" cy="868771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Трапеция 20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8" name="Овал 17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2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7"/>
          <p:cNvSpPr txBox="1">
            <a:spLocks noChangeArrowheads="1"/>
          </p:cNvSpPr>
          <p:nvPr/>
        </p:nvSpPr>
        <p:spPr bwMode="auto">
          <a:xfrm>
            <a:off x="757238" y="78581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Виды возражений</a:t>
            </a:r>
          </a:p>
        </p:txBody>
      </p:sp>
      <p:grpSp>
        <p:nvGrpSpPr>
          <p:cNvPr id="133123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3129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3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312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F1BBE4-F757-484C-B552-514B8E189045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149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900113" y="1268413"/>
            <a:ext cx="3455987" cy="874712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/>
              <a:t>РАЦИОНАЛЬНЫЕ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3775" y="1268413"/>
            <a:ext cx="3729038" cy="874712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/>
              <a:t>ЭМОЦИОНАЛЬНЫЕ</a:t>
            </a:r>
          </a:p>
        </p:txBody>
      </p:sp>
      <p:sp>
        <p:nvSpPr>
          <p:cNvPr id="133127" name="Прямоугольник 1"/>
          <p:cNvSpPr>
            <a:spLocks noChangeArrowheads="1"/>
          </p:cNvSpPr>
          <p:nvPr/>
        </p:nvSpPr>
        <p:spPr bwMode="auto">
          <a:xfrm>
            <a:off x="773113" y="2241550"/>
            <a:ext cx="372745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Не видно преимуществ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Большие затраты / потери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Небольшая выгода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Недостаточно информации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Наличие похожего товара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У конкурентов товар лучше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Слабые характеристики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Слабые бенефиты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Отсутствие потребности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…</a:t>
            </a:r>
            <a:br>
              <a:rPr lang="ru-RU" altLang="ru-RU" sz="2000" dirty="0"/>
            </a:br>
            <a:endParaRPr lang="ru-RU" altLang="ru-RU" sz="2000" dirty="0"/>
          </a:p>
        </p:txBody>
      </p:sp>
      <p:sp>
        <p:nvSpPr>
          <p:cNvPr id="133128" name="Прямоугольник 1"/>
          <p:cNvSpPr>
            <a:spLocks noChangeArrowheads="1"/>
          </p:cNvSpPr>
          <p:nvPr/>
        </p:nvSpPr>
        <p:spPr bwMode="auto">
          <a:xfrm>
            <a:off x="4700588" y="2241550"/>
            <a:ext cx="42640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Не нравится продукт,  продавец, компания, предложение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Сопротивление экспертному или </a:t>
            </a:r>
            <a:r>
              <a:rPr lang="ru-RU" altLang="ru-RU" sz="2000" dirty="0" err="1"/>
              <a:t>манипулятивному</a:t>
            </a:r>
            <a:r>
              <a:rPr lang="ru-RU" altLang="ru-RU" sz="2000" dirty="0"/>
              <a:t> воздействию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Сопротивление изменениям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Демонстрация собственной значимости, амбиций, знаний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Плохое настроение, вредный характер, неудачный момент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Желание взяток, откатов, дополнительных выгод и т.п.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3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3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8"/>
          <p:cNvSpPr>
            <a:spLocks noChangeArrowheads="1"/>
          </p:cNvSpPr>
          <p:nvPr/>
        </p:nvSpPr>
        <p:spPr bwMode="auto">
          <a:xfrm>
            <a:off x="5435600" y="2132856"/>
            <a:ext cx="37084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2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Основы </a:t>
            </a:r>
            <a:r>
              <a:rPr lang="ru-RU" altLang="ru-RU" sz="3000" smtClean="0">
                <a:solidFill>
                  <a:schemeClr val="bg1"/>
                </a:solidFill>
              </a:rPr>
              <a:t>продаж</a:t>
            </a:r>
            <a:endParaRPr lang="ru-RU" altLang="ru-RU" sz="3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/>
              <a:t>It’s a competitive world –</a:t>
            </a:r>
            <a:r>
              <a:rPr lang="ru-RU" altLang="ru-RU" sz="2000"/>
              <a:t> </a:t>
            </a:r>
            <a:r>
              <a:rPr lang="en-US" altLang="ru-RU" sz="2000"/>
              <a:t>everything counts in large amounts.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ru-RU" sz="12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1200" i="1"/>
              <a:t>Depeche Mode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1200" i="1"/>
              <a:t>Construction time again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1200" i="1"/>
              <a:t>198</a:t>
            </a:r>
            <a:r>
              <a:rPr lang="ru-RU" altLang="ru-RU" sz="1200" i="1"/>
              <a:t>3</a:t>
            </a:r>
          </a:p>
        </p:txBody>
      </p:sp>
      <p:sp>
        <p:nvSpPr>
          <p:cNvPr id="5124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5125" name="Группа 10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28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5129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rrowheads="1"/>
          </p:cNvSpPr>
          <p:nvPr/>
        </p:nvSpPr>
        <p:spPr bwMode="auto">
          <a:xfrm>
            <a:off x="757238" y="78581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возражением «Это дорого!»</a:t>
            </a:r>
          </a:p>
        </p:txBody>
      </p:sp>
      <p:sp>
        <p:nvSpPr>
          <p:cNvPr id="116741" name="Прямоугольник 1"/>
          <p:cNvSpPr>
            <a:spLocks noChangeArrowheads="1"/>
          </p:cNvSpPr>
          <p:nvPr/>
        </p:nvSpPr>
        <p:spPr bwMode="auto">
          <a:xfrm>
            <a:off x="739775" y="1268413"/>
            <a:ext cx="7359650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Сколько, по-вашему, это должно стоить?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Вы не против если мы сравним оба предложения детально?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Вы уверены, что качество сопоставимо?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Имеет ли для вас какое-то значение наш опыт, компания и бренд?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Если я обсужу с руководителем ценовые опции – </a:t>
            </a:r>
            <a:br>
              <a:rPr lang="ru-RU" altLang="ru-RU" sz="1800" dirty="0" smtClean="0"/>
            </a:br>
            <a:r>
              <a:rPr lang="ru-RU" altLang="ru-RU" sz="1800" dirty="0" smtClean="0"/>
              <a:t>может ли это повлиять на ваше решение?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Я правильно понимаю, что цена – это единственный фактор, </a:t>
            </a:r>
            <a:br>
              <a:rPr lang="ru-RU" altLang="ru-RU" sz="1800" dirty="0" smtClean="0"/>
            </a:br>
            <a:r>
              <a:rPr lang="ru-RU" altLang="ru-RU" sz="1800" dirty="0" smtClean="0"/>
              <a:t>который является препятствием для нашего сотрудничества?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Я поставлю себе пометку «сообщить, если появятся дешёвые предложения». Вы всегда покупаете самое дешёвое? </a:t>
            </a:r>
          </a:p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Пример более сложной аргументации: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dirty="0" smtClean="0"/>
              <a:t>Я могу спросить, на какой машине вы ездите?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По какому принципу вы ее выбирали? Какую скидку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удалось выбить? А почему «машина – это другое»?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Почему для себя вы выбираете первоклассные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товары, а для своего бизнеса – подешевле?</a:t>
            </a:r>
          </a:p>
        </p:txBody>
      </p:sp>
      <p:grpSp>
        <p:nvGrpSpPr>
          <p:cNvPr id="135172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5174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517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3EC99F-DB0B-4FBC-A6A9-CB1D876184A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150</a:t>
            </a:fld>
            <a:endParaRPr lang="en-US" altLang="ru-RU" sz="1000" smtClean="0"/>
          </a:p>
        </p:txBody>
      </p:sp>
      <p:pic>
        <p:nvPicPr>
          <p:cNvPr id="171010" name="Picture 2" descr="http://shusmo.me/wp-content/uploads/2010/02/angry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9668" b="11052"/>
          <a:stretch/>
        </p:blipFill>
        <p:spPr bwMode="auto">
          <a:xfrm>
            <a:off x="6516216" y="4149080"/>
            <a:ext cx="1855391" cy="17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7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7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7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67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67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268760"/>
            <a:ext cx="9180511" cy="2880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57238" y="78581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Две полезные книги по работе с возражениями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6195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6202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0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619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1DBA5D-1084-4665-84D8-64A96879C55E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151</a:t>
            </a:fld>
            <a:endParaRPr lang="en-US" altLang="ru-RU" sz="1000" smtClean="0"/>
          </a:p>
        </p:txBody>
      </p:sp>
      <p:pic>
        <p:nvPicPr>
          <p:cNvPr id="136197" name="Picture 2" descr="http://bashvadim.ru/wp-content/uploads/Start-with-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412875"/>
            <a:ext cx="1905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Прямоугольник 1"/>
          <p:cNvSpPr>
            <a:spLocks noChangeArrowheads="1"/>
          </p:cNvSpPr>
          <p:nvPr/>
        </p:nvSpPr>
        <p:spPr bwMode="auto">
          <a:xfrm>
            <a:off x="2687638" y="1556792"/>
            <a:ext cx="3036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sz="2000"/>
              <a:t>Джим Кемп</a:t>
            </a:r>
          </a:p>
          <a:p>
            <a:r>
              <a:rPr lang="ru-RU" altLang="ru-RU" sz="2000" b="1"/>
              <a:t>«Сначала скажите «Нет»</a:t>
            </a:r>
          </a:p>
        </p:txBody>
      </p:sp>
      <p:pic>
        <p:nvPicPr>
          <p:cNvPr id="136200" name="Picture 8" descr="http://i.livelib.ru/boocover/1000569700/l/45c4/Aleksandr_Derevitskij__Shkola_prodazh._Chto_delat_esli_klient_ne_hochet_pokupat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0808"/>
            <a:ext cx="1414863" cy="22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1" name="Прямоугольник 12"/>
          <p:cNvSpPr>
            <a:spLocks noChangeArrowheads="1"/>
          </p:cNvSpPr>
          <p:nvPr/>
        </p:nvSpPr>
        <p:spPr bwMode="auto">
          <a:xfrm>
            <a:off x="3316115" y="2348880"/>
            <a:ext cx="3154363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/>
            <a:r>
              <a:rPr lang="ru-RU" altLang="ru-RU" sz="2000"/>
              <a:t>Александр Деревицкий</a:t>
            </a:r>
          </a:p>
          <a:p>
            <a:pPr algn="r"/>
            <a:r>
              <a:rPr lang="ru-RU" altLang="ru-RU" sz="2000" b="1"/>
              <a:t>«Школа продаж. </a:t>
            </a:r>
            <a:br>
              <a:rPr lang="ru-RU" altLang="ru-RU" sz="2000" b="1"/>
            </a:br>
            <a:r>
              <a:rPr lang="ru-RU" altLang="ru-RU" sz="2000" b="1"/>
              <a:t>455 приёмов борьбы </a:t>
            </a:r>
            <a:br>
              <a:rPr lang="ru-RU" altLang="ru-RU" sz="2000" b="1"/>
            </a:br>
            <a:r>
              <a:rPr lang="ru-RU" altLang="ru-RU" sz="2000" b="1"/>
              <a:t>с возражениями»</a:t>
            </a:r>
          </a:p>
        </p:txBody>
      </p:sp>
      <p:pic>
        <p:nvPicPr>
          <p:cNvPr id="136199" name="Picture 4" descr="http://training-business.ru/wp-content/uploads/2014/02/Vozrazheniy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54971"/>
            <a:ext cx="375126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КЛИЕНТ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Говорит возражение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152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516644" y="53639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ПРОДАВЕЦ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Говорит аргумент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3141984" y="2348880"/>
            <a:ext cx="2815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ИГРА «ВРЕДНЫЙ КЛИЕНТ»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СУДЬЯ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Принимает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или отвергает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аргумент</a:t>
            </a: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rrowheads="1"/>
          </p:cNvSpPr>
          <p:nvPr/>
        </p:nvSpPr>
        <p:spPr bwMode="auto">
          <a:xfrm>
            <a:off x="757238" y="785813"/>
            <a:ext cx="5902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Техника работы с возражениями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16741" name="Прямоугольник 1"/>
          <p:cNvSpPr>
            <a:spLocks noChangeArrowheads="1"/>
          </p:cNvSpPr>
          <p:nvPr/>
        </p:nvSpPr>
        <p:spPr bwMode="auto">
          <a:xfrm>
            <a:off x="739775" y="1268413"/>
            <a:ext cx="3976241" cy="46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Выслушиваем внимательно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Соглашаемся, приводим примеры, подтверждающие правоту клиента (если такие есть)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Задаём вопрос об источниках беспокойства, причинах проблемы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Уточняем детали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Перефраз-связка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Выдвигаем встречное предложение и задаём вопрос о мнении на этот счёт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Делаем так только 2-3 раза. На 3-4 раз принимаем ответ и начинаем обсуждать другую тему.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1800" smtClean="0"/>
              <a:t>В конце встречи напоминаем об отказе и намечаем следующие шаги.</a:t>
            </a:r>
          </a:p>
        </p:txBody>
      </p:sp>
      <p:grpSp>
        <p:nvGrpSpPr>
          <p:cNvPr id="135172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5174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3517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3EC99F-DB0B-4FBC-A6A9-CB1D876184A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153</a:t>
            </a:fld>
            <a:endParaRPr lang="en-US" altLang="ru-RU" sz="100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2112873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10" name="Группа 9"/>
          <p:cNvGrpSpPr/>
          <p:nvPr/>
        </p:nvGrpSpPr>
        <p:grpSpPr>
          <a:xfrm>
            <a:off x="6664890" y="934667"/>
            <a:ext cx="782773" cy="1167094"/>
            <a:chOff x="7596188" y="288147"/>
            <a:chExt cx="782773" cy="1167094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15" name="Овал 14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6" name="Овал 15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7" name="Трапеция 16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8" name="Овал 17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9" name="Овал 18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14" name="Равнобедренный треугольник 13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Прямоугольник 11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876393" y="2636912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Какие три правила должен помнить продавец, когда сталкивается с возражением?</a:t>
            </a:r>
          </a:p>
        </p:txBody>
      </p:sp>
      <p:pic>
        <p:nvPicPr>
          <p:cNvPr id="178178" name="Picture 2" descr="https://lh3.googleusercontent.com/-sl3twWdAm_0/VAHsctXznCI/AAAAAAAAAzM/tF_yVJEv1s4/s640/blogger-image-14275904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2"/>
          <a:stretch/>
        </p:blipFill>
        <p:spPr bwMode="auto">
          <a:xfrm>
            <a:off x="5876392" y="4356794"/>
            <a:ext cx="2506663" cy="117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6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8"/>
          <p:cNvSpPr>
            <a:spLocks noChangeArrowheads="1"/>
          </p:cNvSpPr>
          <p:nvPr/>
        </p:nvSpPr>
        <p:spPr bwMode="auto">
          <a:xfrm>
            <a:off x="5435600" y="2349500"/>
            <a:ext cx="37084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14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Связь маркетинга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и продаж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Маркетёры загоняют огромные стада дичи с воздуха, </a:t>
            </a:r>
            <a:br>
              <a:rPr lang="ru-RU" altLang="ru-RU" sz="2000"/>
            </a:br>
            <a:r>
              <a:rPr lang="ru-RU" altLang="ru-RU" sz="2000"/>
              <a:t>продажи охотятся на земле.</a:t>
            </a:r>
            <a:endParaRPr lang="en-US" altLang="ru-RU" sz="2000"/>
          </a:p>
        </p:txBody>
      </p:sp>
      <p:sp>
        <p:nvSpPr>
          <p:cNvPr id="47108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47109" name="Группа 10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7112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47113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4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</a:rPr>
              <a:t>Маркетинг и продажи –</a:t>
            </a:r>
            <a:br>
              <a:rPr lang="ru-RU" altLang="ru-RU" sz="2800">
                <a:solidFill>
                  <a:schemeClr val="bg1"/>
                </a:solidFill>
              </a:rPr>
            </a:br>
            <a:r>
              <a:rPr lang="ru-RU" altLang="ru-RU" sz="2800">
                <a:solidFill>
                  <a:schemeClr val="bg1"/>
                </a:solidFill>
              </a:rPr>
              <a:t>два способа выполнения одной </a:t>
            </a:r>
            <a:br>
              <a:rPr lang="ru-RU" altLang="ru-RU" sz="2800">
                <a:solidFill>
                  <a:schemeClr val="bg1"/>
                </a:solidFill>
              </a:rPr>
            </a:br>
            <a:r>
              <a:rPr lang="ru-RU" altLang="ru-RU" sz="2800">
                <a:solidFill>
                  <a:schemeClr val="bg1"/>
                </a:solidFill>
              </a:rPr>
              <a:t>и той же функции организации. </a:t>
            </a:r>
          </a:p>
        </p:txBody>
      </p:sp>
      <p:grpSp>
        <p:nvGrpSpPr>
          <p:cNvPr id="150531" name="Группа 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0537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3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50532" name="Группа 7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535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50536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3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Овал 65"/>
          <p:cNvSpPr/>
          <p:nvPr/>
        </p:nvSpPr>
        <p:spPr>
          <a:xfrm>
            <a:off x="5976938" y="5589588"/>
            <a:ext cx="1584325" cy="5032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000625" y="4843463"/>
            <a:ext cx="3606800" cy="114776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8" name="Picture 8" descr="http://forestprod.ru/facts/cherni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0588" y="4603750"/>
            <a:ext cx="1306512" cy="8128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6659563" y="5373688"/>
            <a:ext cx="288925" cy="142875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5400000" scaled="0"/>
          </a:gradFill>
          <a:ln w="76200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34" name="Нижний колонтитул 3"/>
          <p:cNvSpPr txBox="1">
            <a:spLocks/>
          </p:cNvSpPr>
          <p:nvPr/>
        </p:nvSpPr>
        <p:spPr bwMode="auto">
          <a:xfrm>
            <a:off x="611188" y="549275"/>
            <a:ext cx="4176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Роль маркетинга в продажах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9925" y="1212850"/>
            <a:ext cx="7215188" cy="631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tx1"/>
                </a:solidFill>
              </a:rPr>
              <a:t>Одной из главных функций маркетинга – привлечение внимания больших групп клиентов к вашему продукту, бренду и компании.</a:t>
            </a:r>
          </a:p>
        </p:txBody>
      </p:sp>
      <p:sp>
        <p:nvSpPr>
          <p:cNvPr id="6" name="AutoShape 11" descr="tile_paper_ltgray.jpeg"/>
          <p:cNvSpPr>
            <a:spLocks/>
          </p:cNvSpPr>
          <p:nvPr/>
        </p:nvSpPr>
        <p:spPr bwMode="auto">
          <a:xfrm>
            <a:off x="755650" y="1916113"/>
            <a:ext cx="3960813" cy="4105275"/>
          </a:xfrm>
          <a:custGeom>
            <a:avLst/>
            <a:gdLst>
              <a:gd name="T0" fmla="*/ 595313 w 21600"/>
              <a:gd name="T1" fmla="*/ 595313 h 21600"/>
              <a:gd name="T2" fmla="*/ 595313 w 21600"/>
              <a:gd name="T3" fmla="*/ 595313 h 21600"/>
              <a:gd name="T4" fmla="*/ 595313 w 21600"/>
              <a:gd name="T5" fmla="*/ 595313 h 21600"/>
              <a:gd name="T6" fmla="*/ 595313 w 21600"/>
              <a:gd name="T7" fmla="*/ 5953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AE23A"/>
          </a:solidFill>
          <a:ln>
            <a:noFill/>
          </a:ln>
          <a:effectLst/>
          <a:extLst/>
        </p:spPr>
        <p:txBody>
          <a:bodyPr lIns="180000" tIns="180000" rIns="180000" bIns="180000" anchor="ctr"/>
          <a:lstStyle>
            <a:defPPr>
              <a:defRPr lang="ru-RU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1pPr>
            <a:lvl2pPr marL="2286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2pPr>
            <a:lvl3pPr marL="4572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3pPr>
            <a:lvl4pPr marL="685800" indent="685800" algn="ctr" defTabSz="584200" rtl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4pPr>
            <a:lvl5pPr marL="914400" indent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5pPr>
            <a:lvl6pPr marL="2286000" algn="l" defTabSz="914400" rtl="0" eaLnBrk="1" latinLnBrk="0" hangingPunct="1"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6pPr>
            <a:lvl7pPr marL="2743200" algn="l" defTabSz="914400" rtl="0" eaLnBrk="1" latinLnBrk="0" hangingPunct="1"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7pPr>
            <a:lvl8pPr marL="3200400" algn="l" defTabSz="914400" rtl="0" eaLnBrk="1" latinLnBrk="0" hangingPunct="1"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8pPr>
            <a:lvl9pPr marL="3657600" algn="l" defTabSz="914400" rtl="0" eaLnBrk="1" latinLnBrk="0" hangingPunct="1">
              <a:defRPr sz="4000" kern="12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9pPr>
          </a:lstStyle>
          <a:p>
            <a:pPr algn="l" eaLnBrk="1">
              <a:spcAft>
                <a:spcPts val="0"/>
              </a:spcAft>
              <a:defRPr/>
            </a:pPr>
            <a:r>
              <a:rPr lang="ru-RU" sz="1800" smtClean="0">
                <a:solidFill>
                  <a:schemeClr val="tx1"/>
                </a:solidFill>
              </a:rPr>
              <a:t>Маркетинговые активности </a:t>
            </a:r>
            <a:r>
              <a:rPr lang="ru-RU" sz="1800" dirty="0" smtClean="0">
                <a:solidFill>
                  <a:schemeClr val="tx1"/>
                </a:solidFill>
              </a:rPr>
              <a:t>компании </a:t>
            </a:r>
            <a:r>
              <a:rPr lang="ru-RU" sz="1800" smtClean="0">
                <a:solidFill>
                  <a:schemeClr val="tx1"/>
                </a:solidFill>
              </a:rPr>
              <a:t>направлены </a:t>
            </a:r>
            <a:br>
              <a:rPr lang="ru-RU" sz="1800" smtClean="0">
                <a:solidFill>
                  <a:schemeClr val="tx1"/>
                </a:solidFill>
              </a:rPr>
            </a:br>
            <a:r>
              <a:rPr lang="ru-RU" sz="1800" smtClean="0">
                <a:solidFill>
                  <a:schemeClr val="tx1"/>
                </a:solidFill>
              </a:rPr>
              <a:t>на развитие трёх направлений: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l" eaLnBrk="1">
              <a:spcAft>
                <a:spcPts val="0"/>
              </a:spcAft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342900" indent="-342900" algn="l" eaLnBrk="1">
              <a:buFontTx/>
              <a:buAutoNum type="arabicPeriod"/>
              <a:defRPr/>
            </a:pPr>
            <a:r>
              <a:rPr lang="ru-RU" sz="1400">
                <a:solidFill>
                  <a:schemeClr val="tx1"/>
                </a:solidFill>
              </a:rPr>
              <a:t>Информирование рынка </a:t>
            </a:r>
            <a:br>
              <a:rPr lang="ru-RU" sz="1400">
                <a:solidFill>
                  <a:schemeClr val="tx1"/>
                </a:solidFill>
              </a:rPr>
            </a:br>
            <a:r>
              <a:rPr lang="ru-RU" sz="1400">
                <a:solidFill>
                  <a:schemeClr val="tx1"/>
                </a:solidFill>
              </a:rPr>
              <a:t>о существовании </a:t>
            </a:r>
            <a:r>
              <a:rPr lang="ru-RU" sz="1400" b="1">
                <a:solidFill>
                  <a:schemeClr val="tx1"/>
                </a:solidFill>
              </a:rPr>
              <a:t>продукта</a:t>
            </a:r>
            <a:r>
              <a:rPr lang="ru-RU" sz="1400">
                <a:solidFill>
                  <a:schemeClr val="tx1"/>
                </a:solidFill>
              </a:rPr>
              <a:t>, выполняющего определённые функции и обладающего бенефитами.</a:t>
            </a:r>
          </a:p>
          <a:p>
            <a:pPr marL="342900" indent="-342900" algn="l" eaLnBrk="1">
              <a:buFontTx/>
              <a:buAutoNum type="arabicPeriod"/>
              <a:defRPr/>
            </a:pPr>
            <a:r>
              <a:rPr lang="ru-RU" sz="1400">
                <a:solidFill>
                  <a:schemeClr val="tx1"/>
                </a:solidFill>
              </a:rPr>
              <a:t>Информирование рынка </a:t>
            </a:r>
            <a:br>
              <a:rPr lang="ru-RU" sz="1400">
                <a:solidFill>
                  <a:schemeClr val="tx1"/>
                </a:solidFill>
              </a:rPr>
            </a:br>
            <a:r>
              <a:rPr lang="ru-RU" sz="1400">
                <a:solidFill>
                  <a:schemeClr val="tx1"/>
                </a:solidFill>
              </a:rPr>
              <a:t>о существовании </a:t>
            </a:r>
            <a:r>
              <a:rPr lang="ru-RU" sz="1400" b="1">
                <a:solidFill>
                  <a:schemeClr val="tx1"/>
                </a:solidFill>
              </a:rPr>
              <a:t>бренда</a:t>
            </a:r>
            <a:r>
              <a:rPr lang="ru-RU" sz="1400">
                <a:solidFill>
                  <a:schemeClr val="tx1"/>
                </a:solidFill>
              </a:rPr>
              <a:t>, включающего в себя различные продукты, объединённые общей идеей или назначением.</a:t>
            </a:r>
          </a:p>
          <a:p>
            <a:pPr marL="342900" indent="-342900" algn="l" eaLnBrk="1">
              <a:buFontTx/>
              <a:buAutoNum type="arabicPeriod"/>
              <a:defRPr/>
            </a:pPr>
            <a:r>
              <a:rPr lang="ru-RU" sz="1400" smtClean="0">
                <a:solidFill>
                  <a:schemeClr val="tx1"/>
                </a:solidFill>
              </a:rPr>
              <a:t>Информирование </a:t>
            </a:r>
            <a:r>
              <a:rPr lang="ru-RU" sz="1400" dirty="0" smtClean="0">
                <a:solidFill>
                  <a:schemeClr val="tx1"/>
                </a:solidFill>
              </a:rPr>
              <a:t>рынка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о существовании </a:t>
            </a:r>
            <a:r>
              <a:rPr lang="ru-RU" sz="1400" b="1" dirty="0" smtClean="0">
                <a:solidFill>
                  <a:schemeClr val="tx1"/>
                </a:solidFill>
              </a:rPr>
              <a:t>компании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которая продаёт определённые продукты или оказывает </a:t>
            </a:r>
            <a:r>
              <a:rPr lang="ru-RU" sz="1400" smtClean="0">
                <a:solidFill>
                  <a:schemeClr val="tx1"/>
                </a:solidFill>
              </a:rPr>
              <a:t>услуги.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4813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7</a:t>
            </a:r>
            <a:endParaRPr lang="en-US" altLang="ru-RU" sz="100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04025" y="4365625"/>
            <a:ext cx="0" cy="1050925"/>
          </a:xfrm>
          <a:prstGeom prst="line">
            <a:avLst/>
          </a:prstGeom>
          <a:ln w="762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511800" y="3759200"/>
            <a:ext cx="2584450" cy="822325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659563" y="4106863"/>
            <a:ext cx="288925" cy="142875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5400000" scaled="0"/>
          </a:gradFill>
          <a:ln w="76200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804025" y="3357563"/>
            <a:ext cx="0" cy="801687"/>
          </a:xfrm>
          <a:prstGeom prst="line">
            <a:avLst/>
          </a:prstGeom>
          <a:ln w="762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9" y="3429000"/>
            <a:ext cx="495633" cy="6145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34" y="3637162"/>
            <a:ext cx="453334" cy="5621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0" y="4772025"/>
            <a:ext cx="542925" cy="6715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5" y="5084763"/>
            <a:ext cx="860425" cy="7048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975" y="4691063"/>
            <a:ext cx="790575" cy="555625"/>
          </a:xfrm>
          <a:prstGeom prst="rect">
            <a:avLst/>
          </a:prstGeom>
          <a:effectLst>
            <a:outerShdw blurRad="76200" dist="635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588" y="5081588"/>
            <a:ext cx="866775" cy="868362"/>
          </a:xfrm>
          <a:prstGeom prst="rect">
            <a:avLst/>
          </a:prstGeom>
          <a:effectLst>
            <a:outerShdw blurRad="76200" dist="635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588" y="3429000"/>
            <a:ext cx="434975" cy="539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3" y="3357563"/>
            <a:ext cx="681037" cy="8429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713" y="3770313"/>
            <a:ext cx="541337" cy="6715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17032"/>
            <a:ext cx="593085" cy="7354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918228"/>
            <a:ext cx="476525" cy="59089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750" y="5084763"/>
            <a:ext cx="830263" cy="600075"/>
          </a:xfrm>
          <a:prstGeom prst="rect">
            <a:avLst/>
          </a:prstGeom>
          <a:effectLst>
            <a:outerShdw blurRad="76200" dist="63500" dir="18900000" sy="23000" kx="-1200000" algn="bl" rotWithShape="0">
              <a:prstClr val="black">
                <a:alpha val="55000"/>
              </a:prstClr>
            </a:outerShdw>
          </a:effectLst>
        </p:spPr>
      </p:pic>
      <p:sp>
        <p:nvSpPr>
          <p:cNvPr id="48154" name="Равнобедренный треугольник 48"/>
          <p:cNvSpPr>
            <a:spLocks noChangeArrowheads="1"/>
          </p:cNvSpPr>
          <p:nvPr/>
        </p:nvSpPr>
        <p:spPr bwMode="auto">
          <a:xfrm rot="5400000">
            <a:off x="2849562" y="3638551"/>
            <a:ext cx="4105275" cy="660400"/>
          </a:xfrm>
          <a:prstGeom prst="triangle">
            <a:avLst>
              <a:gd name="adj" fmla="val 50000"/>
            </a:avLst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endParaRPr lang="ru-RU" altLang="ru-RU" sz="1800">
              <a:latin typeface="Baskerville"/>
              <a:ea typeface="Baskerville"/>
              <a:cs typeface="Baskerville"/>
            </a:endParaRPr>
          </a:p>
        </p:txBody>
      </p:sp>
      <p:sp>
        <p:nvSpPr>
          <p:cNvPr id="50" name="Овал 49"/>
          <p:cNvSpPr>
            <a:spLocks noChangeArrowheads="1"/>
          </p:cNvSpPr>
          <p:nvPr/>
        </p:nvSpPr>
        <p:spPr bwMode="auto">
          <a:xfrm>
            <a:off x="7629525" y="2535238"/>
            <a:ext cx="504825" cy="503237"/>
          </a:xfrm>
          <a:prstGeom prst="ellipse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80000" rIns="180000" bIns="1800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Baskerville"/>
                <a:ea typeface="Baskerville"/>
                <a:cs typeface="Baskerville"/>
              </a:rPr>
              <a:t>1</a:t>
            </a:r>
          </a:p>
        </p:txBody>
      </p:sp>
      <p:sp>
        <p:nvSpPr>
          <p:cNvPr id="58" name="Овал 57"/>
          <p:cNvSpPr>
            <a:spLocks noChangeArrowheads="1"/>
          </p:cNvSpPr>
          <p:nvPr/>
        </p:nvSpPr>
        <p:spPr bwMode="auto">
          <a:xfrm>
            <a:off x="8104188" y="3436938"/>
            <a:ext cx="503237" cy="503237"/>
          </a:xfrm>
          <a:prstGeom prst="ellipse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80000" rIns="180000" bIns="1800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Baskerville"/>
                <a:ea typeface="Baskerville"/>
                <a:cs typeface="Baskerville"/>
              </a:rPr>
              <a:t>2</a:t>
            </a:r>
          </a:p>
        </p:txBody>
      </p:sp>
      <p:sp>
        <p:nvSpPr>
          <p:cNvPr id="59" name="Овал 58"/>
          <p:cNvSpPr>
            <a:spLocks noChangeArrowheads="1"/>
          </p:cNvSpPr>
          <p:nvPr/>
        </p:nvSpPr>
        <p:spPr bwMode="auto">
          <a:xfrm>
            <a:off x="8375650" y="4508500"/>
            <a:ext cx="503238" cy="504825"/>
          </a:xfrm>
          <a:prstGeom prst="ellipse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80000" rIns="180000" bIns="1800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chemeClr val="bg1"/>
                </a:solidFill>
                <a:latin typeface="Baskerville"/>
                <a:ea typeface="Baskerville"/>
                <a:cs typeface="Baskerville"/>
              </a:rPr>
              <a:t>3</a:t>
            </a:r>
          </a:p>
        </p:txBody>
      </p:sp>
      <p:sp>
        <p:nvSpPr>
          <p:cNvPr id="48158" name="TextBox 50"/>
          <p:cNvSpPr txBox="1">
            <a:spLocks noChangeArrowheads="1"/>
          </p:cNvSpPr>
          <p:nvPr/>
        </p:nvSpPr>
        <p:spPr bwMode="auto">
          <a:xfrm rot="592217">
            <a:off x="6162675" y="3265488"/>
            <a:ext cx="625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</a:rPr>
              <a:t>продукт</a:t>
            </a:r>
          </a:p>
        </p:txBody>
      </p:sp>
      <p:sp>
        <p:nvSpPr>
          <p:cNvPr id="48159" name="TextBox 63"/>
          <p:cNvSpPr txBox="1">
            <a:spLocks noChangeArrowheads="1"/>
          </p:cNvSpPr>
          <p:nvPr/>
        </p:nvSpPr>
        <p:spPr bwMode="auto">
          <a:xfrm rot="824619">
            <a:off x="5753100" y="4276725"/>
            <a:ext cx="525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chemeClr val="bg1"/>
                </a:solidFill>
              </a:rPr>
              <a:t>бренд</a:t>
            </a:r>
          </a:p>
        </p:txBody>
      </p:sp>
      <p:sp>
        <p:nvSpPr>
          <p:cNvPr id="48160" name="TextBox 64"/>
          <p:cNvSpPr txBox="1">
            <a:spLocks noChangeArrowheads="1"/>
          </p:cNvSpPr>
          <p:nvPr/>
        </p:nvSpPr>
        <p:spPr bwMode="auto">
          <a:xfrm rot="1213891">
            <a:off x="5194300" y="5584825"/>
            <a:ext cx="725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1"/>
                </a:solidFill>
              </a:rPr>
              <a:t>компания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6011863" y="2997200"/>
            <a:ext cx="1584325" cy="50323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659563" y="2492375"/>
            <a:ext cx="288925" cy="288925"/>
          </a:xfrm>
          <a:prstGeom prst="ellipse">
            <a:avLst/>
          </a:prstGeom>
          <a:ln w="762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659563" y="3144838"/>
            <a:ext cx="288925" cy="142875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5400000" scaled="0"/>
          </a:gradFill>
          <a:ln w="76200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804025" y="2786063"/>
            <a:ext cx="0" cy="401637"/>
          </a:xfrm>
          <a:prstGeom prst="line">
            <a:avLst/>
          </a:prstGeom>
          <a:ln w="762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63" y="2565400"/>
            <a:ext cx="542925" cy="6715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55000"/>
              </a:prstClr>
            </a:outerShdw>
          </a:effectLst>
        </p:spPr>
      </p:pic>
      <p:grpSp>
        <p:nvGrpSpPr>
          <p:cNvPr id="48166" name="Группа 5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8167" name="Рисунок 5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6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48" name="TextBox 64"/>
          <p:cNvSpPr txBox="1">
            <a:spLocks noChangeArrowheads="1"/>
          </p:cNvSpPr>
          <p:nvPr/>
        </p:nvSpPr>
        <p:spPr bwMode="auto">
          <a:xfrm rot="920040">
            <a:off x="6053503" y="3229963"/>
            <a:ext cx="6254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solidFill>
                  <a:schemeClr val="bg1"/>
                </a:solidFill>
              </a:rPr>
              <a:t>продукт</a:t>
            </a:r>
            <a:endParaRPr lang="ru-RU" altLang="ru-RU" sz="1000" dirty="0">
              <a:solidFill>
                <a:schemeClr val="bg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8271198" y="505414"/>
            <a:ext cx="502394" cy="868771"/>
            <a:chOff x="8172400" y="836712"/>
            <a:chExt cx="502394" cy="868771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55" name="Овал 54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7" name="Трапеция 56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54" name="Овал 53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0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8" grpId="0" animBg="1"/>
      <p:bldP spid="59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 descr="tile_paper_ltgray.jpeg"/>
          <p:cNvSpPr>
            <a:spLocks/>
          </p:cNvSpPr>
          <p:nvPr/>
        </p:nvSpPr>
        <p:spPr bwMode="auto">
          <a:xfrm>
            <a:off x="4271963" y="1773238"/>
            <a:ext cx="3870325" cy="792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49155" name="AutoShape 11" descr="tile_paper_ltgray.jpeg"/>
          <p:cNvSpPr>
            <a:spLocks/>
          </p:cNvSpPr>
          <p:nvPr/>
        </p:nvSpPr>
        <p:spPr bwMode="auto">
          <a:xfrm>
            <a:off x="395288" y="1773238"/>
            <a:ext cx="3870325" cy="792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49156" name="Нижний колонтитул 3"/>
          <p:cNvSpPr txBox="1">
            <a:spLocks/>
          </p:cNvSpPr>
          <p:nvPr/>
        </p:nvSpPr>
        <p:spPr bwMode="auto">
          <a:xfrm>
            <a:off x="468313" y="730250"/>
            <a:ext cx="547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Разница в подходах маркетолога и продавца</a:t>
            </a:r>
          </a:p>
        </p:txBody>
      </p:sp>
      <p:sp>
        <p:nvSpPr>
          <p:cNvPr id="49157" name="TextBox 16"/>
          <p:cNvSpPr txBox="1">
            <a:spLocks noChangeArrowheads="1"/>
          </p:cNvSpPr>
          <p:nvPr/>
        </p:nvSpPr>
        <p:spPr bwMode="auto">
          <a:xfrm>
            <a:off x="738188" y="1268413"/>
            <a:ext cx="3527425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Маркетинг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Продажа товаров и услуг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группам людей и компаний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Кто наши клиенты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 чем ценность нашего предложения рынку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Где появилась ниша, потребность, возможность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Каковы должны быть характеристики продукта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Кто наши </a:t>
            </a:r>
            <a:r>
              <a:rPr lang="ru-RU" altLang="ru-RU" sz="1800" smtClean="0"/>
              <a:t>партнёры</a:t>
            </a:r>
            <a:endParaRPr lang="ru-RU" altLang="ru-RU" sz="18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Где мы продаем (каналы)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мы продаем (промоушн)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мы взаимодействуем </a:t>
            </a:r>
            <a:br>
              <a:rPr lang="ru-RU" altLang="ru-RU" sz="1800"/>
            </a:br>
            <a:r>
              <a:rPr lang="ru-RU" altLang="ru-RU" sz="1800"/>
              <a:t>с потребителями, и т.д.</a:t>
            </a:r>
          </a:p>
        </p:txBody>
      </p:sp>
      <p:sp>
        <p:nvSpPr>
          <p:cNvPr id="13317" name="TextBox 17"/>
          <p:cNvSpPr txBox="1">
            <a:spLocks noChangeArrowheads="1"/>
          </p:cNvSpPr>
          <p:nvPr/>
        </p:nvSpPr>
        <p:spPr bwMode="auto">
          <a:xfrm>
            <a:off x="4410075" y="1268413"/>
            <a:ext cx="3690938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Продажи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Продажа товаров и услуг отдельным людям и компаниям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и почему люди покупают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Кому продавать, а кому </a:t>
            </a:r>
            <a:r>
              <a:rPr lang="ru-RU" altLang="ru-RU" sz="1800" smtClean="0"/>
              <a:t>– нет</a:t>
            </a:r>
            <a:endParaRPr lang="ru-RU" altLang="ru-RU" sz="180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и где искать новых клиентов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проводить звонки и встречи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выстраивать контакт, слушать, разговаривать и выявлять потребности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убеждать и работать </a:t>
            </a:r>
            <a:br>
              <a:rPr lang="ru-RU" altLang="ru-RU" sz="1800"/>
            </a:br>
            <a:r>
              <a:rPr lang="ru-RU" altLang="ru-RU" sz="1800"/>
              <a:t>с возражениями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работать после сделок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Как повышать качество </a:t>
            </a:r>
            <a:br>
              <a:rPr lang="ru-RU" altLang="ru-RU" sz="1800"/>
            </a:br>
            <a:r>
              <a:rPr lang="ru-RU" altLang="ru-RU" sz="1800"/>
              <a:t>и количество сделок, и т.д.</a:t>
            </a:r>
          </a:p>
        </p:txBody>
      </p:sp>
      <p:sp>
        <p:nvSpPr>
          <p:cNvPr id="4915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8</a:t>
            </a:r>
            <a:endParaRPr lang="en-US" altLang="ru-RU" sz="1000" smtClean="0"/>
          </a:p>
        </p:txBody>
      </p:sp>
      <p:grpSp>
        <p:nvGrpSpPr>
          <p:cNvPr id="49160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9161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  <p:extLst>
      <p:ext uri="{BB962C8B-B14F-4D97-AF65-F5344CB8AC3E}">
        <p14:creationId xmlns:p14="http://schemas.microsoft.com/office/powerpoint/2010/main" val="26693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317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11"/>
          <p:cNvGrpSpPr>
            <a:grpSpLocks/>
          </p:cNvGrpSpPr>
          <p:nvPr/>
        </p:nvGrpSpPr>
        <p:grpSpPr bwMode="auto">
          <a:xfrm>
            <a:off x="2635250" y="1716088"/>
            <a:ext cx="3873500" cy="3732212"/>
            <a:chOff x="6241081" y="845468"/>
            <a:chExt cx="4029077" cy="3882106"/>
          </a:xfrm>
        </p:grpSpPr>
        <p:sp>
          <p:nvSpPr>
            <p:cNvPr id="10" name="Трапеция 9"/>
            <p:cNvSpPr/>
            <p:nvPr/>
          </p:nvSpPr>
          <p:spPr>
            <a:xfrm rot="10800000">
              <a:off x="6241081" y="1694214"/>
              <a:ext cx="4029077" cy="3033360"/>
            </a:xfrm>
            <a:prstGeom prst="trapezoid">
              <a:avLst>
                <a:gd name="adj" fmla="val 52687"/>
              </a:avLst>
            </a:prstGeom>
            <a:gradFill flip="none" rotWithShape="1">
              <a:gsLst>
                <a:gs pos="100000">
                  <a:schemeClr val="tx1"/>
                </a:gs>
                <a:gs pos="0">
                  <a:srgbClr val="9AE23A">
                    <a:lumMod val="100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6241081" y="845468"/>
              <a:ext cx="4029077" cy="1578602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15000">
                  <a:srgbClr val="9AE23A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6407859" y="901611"/>
              <a:ext cx="3669102" cy="1367241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0179" name="Нижний колонтитул 3"/>
          <p:cNvSpPr txBox="1">
            <a:spLocks/>
          </p:cNvSpPr>
          <p:nvPr/>
        </p:nvSpPr>
        <p:spPr bwMode="auto">
          <a:xfrm>
            <a:off x="676275" y="476250"/>
            <a:ext cx="64087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Распределение усилий внутри компании</a:t>
            </a:r>
          </a:p>
        </p:txBody>
      </p:sp>
      <p:sp>
        <p:nvSpPr>
          <p:cNvPr id="50180" name="Прямоугольник 3"/>
          <p:cNvSpPr>
            <a:spLocks noChangeArrowheads="1"/>
          </p:cNvSpPr>
          <p:nvPr/>
        </p:nvSpPr>
        <p:spPr bwMode="auto">
          <a:xfrm>
            <a:off x="3708400" y="1047750"/>
            <a:ext cx="172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itchFamily="34" charset="0"/>
              </a:rPr>
              <a:t>МАРКЕТИНГОВЫЕ АКТИВНОСТИ КОМПАНИИ</a:t>
            </a:r>
          </a:p>
        </p:txBody>
      </p:sp>
      <p:sp>
        <p:nvSpPr>
          <p:cNvPr id="14342" name="Прямоугольник 13"/>
          <p:cNvSpPr>
            <a:spLocks noChangeArrowheads="1"/>
          </p:cNvSpPr>
          <p:nvPr/>
        </p:nvSpPr>
        <p:spPr bwMode="auto">
          <a:xfrm>
            <a:off x="3824288" y="3568700"/>
            <a:ext cx="14954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itchFamily="34" charset="0"/>
              </a:rPr>
              <a:t>АКТИВНОСТИ</a:t>
            </a:r>
            <a:br>
              <a:rPr lang="ru-RU" altLang="ru-RU" sz="2000">
                <a:latin typeface="Arial" pitchFamily="34" charset="0"/>
              </a:rPr>
            </a:br>
            <a:r>
              <a:rPr lang="ru-RU" altLang="ru-RU" sz="2000">
                <a:latin typeface="Arial" pitchFamily="34" charset="0"/>
              </a:rPr>
              <a:t>ОТДЕЛА</a:t>
            </a:r>
            <a:br>
              <a:rPr lang="ru-RU" altLang="ru-RU" sz="2000">
                <a:latin typeface="Arial" pitchFamily="34" charset="0"/>
              </a:rPr>
            </a:br>
            <a:r>
              <a:rPr lang="ru-RU" altLang="ru-RU" sz="2000">
                <a:latin typeface="Arial" pitchFamily="34" charset="0"/>
              </a:rPr>
              <a:t>ПРОДАЖ</a:t>
            </a:r>
          </a:p>
        </p:txBody>
      </p:sp>
      <p:sp>
        <p:nvSpPr>
          <p:cNvPr id="14343" name="Прямоугольник 14"/>
          <p:cNvSpPr>
            <a:spLocks noChangeArrowheads="1"/>
          </p:cNvSpPr>
          <p:nvPr/>
        </p:nvSpPr>
        <p:spPr bwMode="auto">
          <a:xfrm>
            <a:off x="3857625" y="5783263"/>
            <a:ext cx="14287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Arial" pitchFamily="34" charset="0"/>
              </a:rPr>
              <a:t>БАЗА ПОСТОЯННЫХ КЛИЕНТОВ КОМПАНИИ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067175" y="5153025"/>
            <a:ext cx="1009650" cy="554038"/>
          </a:xfrm>
          <a:prstGeom prst="downArrow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851275" y="1498600"/>
            <a:ext cx="1441450" cy="1200150"/>
          </a:xfrm>
          <a:prstGeom prst="downArrow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38188" y="2095500"/>
            <a:ext cx="13811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МАССОВЫЙ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РЫНОК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8188" y="3490913"/>
            <a:ext cx="222091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ИНДИВИДУАЛЬНЫЙ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ПОДХОД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061200" y="2095500"/>
            <a:ext cx="134143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ГЕНЕРАЦИЯ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ЛИДОВ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31000" y="3213100"/>
            <a:ext cx="1671638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РАБОТА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С ТЕКУЩИМИ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И БУДУЩИМИ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КЛИЕНТАМИ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38188" y="4968875"/>
            <a:ext cx="27908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СЕРВИС, ПОДДЕРЖКА</a:t>
            </a:r>
            <a:br>
              <a:rPr lang="ru-RU" b="1">
                <a:latin typeface="+mn-lt"/>
                <a:cs typeface="+mn-cs"/>
              </a:rPr>
            </a:br>
            <a:r>
              <a:rPr lang="ru-RU" b="1">
                <a:latin typeface="+mn-lt"/>
                <a:cs typeface="+mn-cs"/>
              </a:rPr>
              <a:t>И РАЗВИТИЕ ОТНОШЕНИЙ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89550" y="4727575"/>
            <a:ext cx="31130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РАБОТА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С ПОСТОЯННЫМИ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+mn-lt"/>
                <a:cs typeface="+mn-cs"/>
              </a:rPr>
              <a:t>КЛИЕНТАМИ И РЕФЕРАЛАМИ</a:t>
            </a:r>
          </a:p>
        </p:txBody>
      </p:sp>
      <p:sp>
        <p:nvSpPr>
          <p:cNvPr id="5019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9</a:t>
            </a:r>
            <a:endParaRPr lang="en-US" altLang="ru-RU" sz="1000" smtClean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39750" y="4581525"/>
            <a:ext cx="27003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011863" y="4581525"/>
            <a:ext cx="2590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39750" y="3038475"/>
            <a:ext cx="19446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659563" y="3038475"/>
            <a:ext cx="19431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96" name="Группа 3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50197" name="Рисунок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  <p:extLst>
      <p:ext uri="{BB962C8B-B14F-4D97-AF65-F5344CB8AC3E}">
        <p14:creationId xmlns:p14="http://schemas.microsoft.com/office/powerpoint/2010/main" val="16621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3" grpId="0"/>
      <p:bldP spid="6" grpId="0" animBg="1"/>
      <p:bldP spid="26" grpId="0"/>
      <p:bldP spid="28" grpId="0"/>
      <p:bldP spid="29" grpId="0"/>
      <p:bldP spid="30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Группа 38"/>
          <p:cNvGrpSpPr>
            <a:grpSpLocks/>
          </p:cNvGrpSpPr>
          <p:nvPr/>
        </p:nvGrpSpPr>
        <p:grpSpPr bwMode="auto">
          <a:xfrm>
            <a:off x="484188" y="1169988"/>
            <a:ext cx="3873500" cy="5211762"/>
            <a:chOff x="6241081" y="845468"/>
            <a:chExt cx="4029077" cy="3882106"/>
          </a:xfrm>
        </p:grpSpPr>
        <p:sp>
          <p:nvSpPr>
            <p:cNvPr id="42" name="Трапеция 41"/>
            <p:cNvSpPr/>
            <p:nvPr/>
          </p:nvSpPr>
          <p:spPr>
            <a:xfrm rot="10800000">
              <a:off x="6241081" y="1338565"/>
              <a:ext cx="4029077" cy="3389009"/>
            </a:xfrm>
            <a:prstGeom prst="trapezoid">
              <a:avLst>
                <a:gd name="adj" fmla="val 21223"/>
              </a:avLst>
            </a:prstGeom>
            <a:gradFill flip="none" rotWithShape="1">
              <a:gsLst>
                <a:gs pos="100000">
                  <a:schemeClr val="tx1"/>
                </a:gs>
                <a:gs pos="0">
                  <a:srgbClr val="9AE23A">
                    <a:lumMod val="10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6241081" y="845468"/>
              <a:ext cx="4029077" cy="985012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15000">
                  <a:srgbClr val="9AE23A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6407858" y="901045"/>
              <a:ext cx="3669102" cy="792267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1203" name="Нижний колонтитул 3"/>
          <p:cNvSpPr txBox="1">
            <a:spLocks/>
          </p:cNvSpPr>
          <p:nvPr/>
        </p:nvSpPr>
        <p:spPr bwMode="auto">
          <a:xfrm>
            <a:off x="628650" y="434975"/>
            <a:ext cx="64833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Воронки маркетинга и продаж</a:t>
            </a:r>
          </a:p>
        </p:txBody>
      </p:sp>
      <p:sp>
        <p:nvSpPr>
          <p:cNvPr id="5120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10</a:t>
            </a:r>
            <a:endParaRPr lang="en-US" altLang="ru-RU" sz="1000" smtClean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863600" y="2687638"/>
            <a:ext cx="31432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ИНФОРМИРОВАНИЕ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ПРИВЛЕЧЕНИЕ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ВНИМАНИЯ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ПОВЫШЕНИЕ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ИНТЕРЕСА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ИНИЦИАЦИЯ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ЖЕЛАНИЯ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СТИМУЛИРОВАНИЕ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КОНТАКТА</a:t>
            </a:r>
          </a:p>
        </p:txBody>
      </p:sp>
      <p:sp>
        <p:nvSpPr>
          <p:cNvPr id="51206" name="Прямоугольник 22"/>
          <p:cNvSpPr>
            <a:spLocks noChangeArrowheads="1"/>
          </p:cNvSpPr>
          <p:nvPr/>
        </p:nvSpPr>
        <p:spPr bwMode="auto">
          <a:xfrm>
            <a:off x="1519238" y="1392238"/>
            <a:ext cx="1784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ВОРОНКА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МАРКЕТИНГА</a:t>
            </a:r>
          </a:p>
        </p:txBody>
      </p:sp>
      <p:sp>
        <p:nvSpPr>
          <p:cNvPr id="26" name="Дуга 25"/>
          <p:cNvSpPr/>
          <p:nvPr/>
        </p:nvSpPr>
        <p:spPr>
          <a:xfrm rot="10800000">
            <a:off x="644525" y="2106613"/>
            <a:ext cx="3527425" cy="1035050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Дуга 44"/>
          <p:cNvSpPr/>
          <p:nvPr/>
        </p:nvSpPr>
        <p:spPr>
          <a:xfrm rot="10800000">
            <a:off x="817563" y="3213100"/>
            <a:ext cx="3189287" cy="777875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Дуга 45"/>
          <p:cNvSpPr/>
          <p:nvPr/>
        </p:nvSpPr>
        <p:spPr>
          <a:xfrm rot="10800000">
            <a:off x="950913" y="4187825"/>
            <a:ext cx="2919412" cy="603250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Дуга 46"/>
          <p:cNvSpPr/>
          <p:nvPr/>
        </p:nvSpPr>
        <p:spPr>
          <a:xfrm rot="10800000">
            <a:off x="1076325" y="5157788"/>
            <a:ext cx="2663825" cy="442912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1211" name="Группа 47"/>
          <p:cNvGrpSpPr>
            <a:grpSpLocks/>
          </p:cNvGrpSpPr>
          <p:nvPr/>
        </p:nvGrpSpPr>
        <p:grpSpPr bwMode="auto">
          <a:xfrm>
            <a:off x="4865688" y="1169988"/>
            <a:ext cx="3873500" cy="5211762"/>
            <a:chOff x="6241081" y="845468"/>
            <a:chExt cx="4029077" cy="3882106"/>
          </a:xfrm>
        </p:grpSpPr>
        <p:sp>
          <p:nvSpPr>
            <p:cNvPr id="49" name="Трапеция 48"/>
            <p:cNvSpPr/>
            <p:nvPr/>
          </p:nvSpPr>
          <p:spPr>
            <a:xfrm rot="10800000">
              <a:off x="6241081" y="1338565"/>
              <a:ext cx="4029077" cy="3389009"/>
            </a:xfrm>
            <a:prstGeom prst="trapezoid">
              <a:avLst>
                <a:gd name="adj" fmla="val 21223"/>
              </a:avLst>
            </a:prstGeom>
            <a:gradFill flip="none" rotWithShape="1">
              <a:gsLst>
                <a:gs pos="100000">
                  <a:schemeClr val="tx1"/>
                </a:gs>
                <a:gs pos="0">
                  <a:srgbClr val="00B9E5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6241081" y="845468"/>
              <a:ext cx="4029077" cy="985012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15000">
                  <a:srgbClr val="00B9E5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6407858" y="901045"/>
              <a:ext cx="3669102" cy="792267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52" name="Прямоугольник 51"/>
          <p:cNvSpPr>
            <a:spLocks noChangeArrowheads="1"/>
          </p:cNvSpPr>
          <p:nvPr/>
        </p:nvSpPr>
        <p:spPr bwMode="auto">
          <a:xfrm>
            <a:off x="5245100" y="2687638"/>
            <a:ext cx="31432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СОБСТВЕННАЯ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ГЕНЕРАЦИЯ ЛИДОВ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КВАЛИФИКАЦИЯ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ПЕРСОНАЛЬНЫЕ </a:t>
            </a:r>
            <a:br>
              <a:rPr lang="ru-RU" altLang="ru-RU" sz="1800">
                <a:solidFill>
                  <a:schemeClr val="bg1"/>
                </a:solidFill>
              </a:rPr>
            </a:br>
            <a:r>
              <a:rPr lang="ru-RU" altLang="ru-RU" sz="1800">
                <a:solidFill>
                  <a:schemeClr val="bg1"/>
                </a:solidFill>
              </a:rPr>
              <a:t>ПРОДАЖИ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РАБОТА С КЛИЕНТСКОЙ БАЗОЙ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РЕФЕРАЛЬНЫЙ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МЕНЕДЖМЕНТ</a:t>
            </a:r>
          </a:p>
        </p:txBody>
      </p:sp>
      <p:sp>
        <p:nvSpPr>
          <p:cNvPr id="51213" name="Прямоугольник 52"/>
          <p:cNvSpPr>
            <a:spLocks noChangeArrowheads="1"/>
          </p:cNvSpPr>
          <p:nvPr/>
        </p:nvSpPr>
        <p:spPr bwMode="auto">
          <a:xfrm>
            <a:off x="6116638" y="1446213"/>
            <a:ext cx="13525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ВОРОНКА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>
                <a:solidFill>
                  <a:srgbClr val="FFFF00"/>
                </a:solidFill>
              </a:rPr>
              <a:t>ПРОДАЖ</a:t>
            </a:r>
          </a:p>
        </p:txBody>
      </p:sp>
      <p:sp>
        <p:nvSpPr>
          <p:cNvPr id="54" name="Дуга 53"/>
          <p:cNvSpPr/>
          <p:nvPr/>
        </p:nvSpPr>
        <p:spPr>
          <a:xfrm rot="10800000">
            <a:off x="5053013" y="2308225"/>
            <a:ext cx="3473450" cy="1147763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Дуга 54"/>
          <p:cNvSpPr/>
          <p:nvPr/>
        </p:nvSpPr>
        <p:spPr>
          <a:xfrm rot="10800000">
            <a:off x="5199063" y="3213100"/>
            <a:ext cx="3189287" cy="777875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Дуга 55"/>
          <p:cNvSpPr/>
          <p:nvPr/>
        </p:nvSpPr>
        <p:spPr>
          <a:xfrm rot="10800000">
            <a:off x="5332413" y="4187825"/>
            <a:ext cx="2919412" cy="603250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Дуга 56"/>
          <p:cNvSpPr/>
          <p:nvPr/>
        </p:nvSpPr>
        <p:spPr>
          <a:xfrm rot="10800000">
            <a:off x="5457825" y="5157788"/>
            <a:ext cx="2663825" cy="442912"/>
          </a:xfrm>
          <a:prstGeom prst="arc">
            <a:avLst>
              <a:gd name="adj1" fmla="val 10876598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1218" name="Группа 2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51219" name="Рисунок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  <p:extLst>
      <p:ext uri="{BB962C8B-B14F-4D97-AF65-F5344CB8AC3E}">
        <p14:creationId xmlns:p14="http://schemas.microsoft.com/office/powerpoint/2010/main" val="15675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ижний колонтитул 3"/>
          <p:cNvSpPr txBox="1">
            <a:spLocks/>
          </p:cNvSpPr>
          <p:nvPr/>
        </p:nvSpPr>
        <p:spPr bwMode="auto">
          <a:xfrm>
            <a:off x="611188" y="549275"/>
            <a:ext cx="4176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Теория продаж</a:t>
            </a: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827088" y="1196975"/>
            <a:ext cx="583247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800100" indent="-3429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Любая коммерческая организация была создана для </a:t>
            </a:r>
            <a:r>
              <a:rPr lang="ru-RU" altLang="ru-RU" sz="2000" b="1" dirty="0"/>
              <a:t>получения прибыли</a:t>
            </a:r>
            <a:r>
              <a:rPr lang="ru-RU" altLang="ru-RU" sz="2000" dirty="0"/>
              <a:t>, путём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продаж </a:t>
            </a:r>
            <a:r>
              <a:rPr lang="ru-RU" altLang="ru-RU" sz="2000" dirty="0"/>
              <a:t>клиентам своих товаров.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Продажи являются наиболее </a:t>
            </a:r>
            <a:r>
              <a:rPr lang="ru-RU" altLang="ru-RU" sz="2000" b="1" dirty="0"/>
              <a:t>критической функцией </a:t>
            </a:r>
            <a:r>
              <a:rPr lang="ru-RU" altLang="ru-RU" sz="2000" dirty="0"/>
              <a:t>организации, без эффективных продаж любая компания будет закрыта.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Продажи – главная функция организации, которая напрямую </a:t>
            </a:r>
            <a:r>
              <a:rPr lang="ru-RU" altLang="ru-RU" sz="2000" b="1" dirty="0"/>
              <a:t>генерирует доходы</a:t>
            </a:r>
            <a:r>
              <a:rPr lang="ru-RU" altLang="ru-RU" sz="2000" dirty="0"/>
              <a:t>, которые реинвестируются в дальнейший рост бизнеса.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b="1" dirty="0"/>
              <a:t>Продажи и маркетинг </a:t>
            </a:r>
            <a:r>
              <a:rPr lang="ru-RU" altLang="ru-RU" sz="2000" dirty="0"/>
              <a:t>являются неотъемлемыми частями одной и той же функции организации, у них одна цель, </a:t>
            </a:r>
            <a:br>
              <a:rPr lang="ru-RU" altLang="ru-RU" sz="2000" dirty="0"/>
            </a:br>
            <a:r>
              <a:rPr lang="ru-RU" altLang="ru-RU" sz="2000" dirty="0"/>
              <a:t>но разные методы.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Маркетинг занимается продажами </a:t>
            </a:r>
            <a:r>
              <a:rPr lang="ru-RU" altLang="ru-RU" sz="2000" b="1" dirty="0"/>
              <a:t>группам </a:t>
            </a:r>
            <a:r>
              <a:rPr lang="ru-RU" altLang="ru-RU" sz="2000" dirty="0"/>
              <a:t>клиентов, продажи – </a:t>
            </a:r>
            <a:r>
              <a:rPr lang="ru-RU" altLang="ru-RU" sz="2000" b="1" dirty="0"/>
              <a:t>отдельным клиентам </a:t>
            </a:r>
            <a:br>
              <a:rPr lang="ru-RU" altLang="ru-RU" sz="2000" b="1" dirty="0"/>
            </a:br>
            <a:r>
              <a:rPr lang="ru-RU" altLang="ru-RU" sz="2000" dirty="0"/>
              <a:t>и организациям.</a:t>
            </a:r>
          </a:p>
        </p:txBody>
      </p:sp>
      <p:grpSp>
        <p:nvGrpSpPr>
          <p:cNvPr id="8197" name="Группа 1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198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8201" name="Picture 9" descr="http://center.volzhsky.ru/application/sectionfiles/img/prodavec/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68760"/>
            <a:ext cx="2423381" cy="15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208262" y="2583110"/>
            <a:ext cx="3148397" cy="19303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>
                <a:solidFill>
                  <a:schemeClr val="tx1"/>
                </a:solidFill>
              </a:rPr>
              <a:t>Как компания вам ещё могла бы помочь, чтобы увеличить ваши продажи</a:t>
            </a:r>
            <a:r>
              <a:rPr lang="ru-RU" altLang="ru-RU" smtClean="0">
                <a:solidFill>
                  <a:schemeClr val="tx1"/>
                </a:solidFill>
              </a:rPr>
              <a:t>? </a:t>
            </a:r>
            <a:r>
              <a:rPr lang="ru-RU" altLang="ru-RU">
                <a:solidFill>
                  <a:schemeClr val="tx1"/>
                </a:solidFill>
              </a:rPr>
              <a:t>Что </a:t>
            </a:r>
            <a:r>
              <a:rPr lang="ru-RU" altLang="ru-RU" smtClean="0">
                <a:solidFill>
                  <a:schemeClr val="tx1"/>
                </a:solidFill>
              </a:rPr>
              <a:t>ещё, кроме </a:t>
            </a:r>
            <a:r>
              <a:rPr lang="ru-RU" altLang="ru-RU">
                <a:solidFill>
                  <a:schemeClr val="tx1"/>
                </a:solidFill>
              </a:rPr>
              <a:t>маркетинговых </a:t>
            </a:r>
            <a:r>
              <a:rPr lang="ru-RU" altLang="ru-RU" smtClean="0">
                <a:solidFill>
                  <a:schemeClr val="tx1"/>
                </a:solidFill>
              </a:rPr>
              <a:t>активностей, </a:t>
            </a:r>
            <a:r>
              <a:rPr lang="ru-RU" altLang="ru-RU">
                <a:solidFill>
                  <a:schemeClr val="tx1"/>
                </a:solidFill>
              </a:rPr>
              <a:t>могло бы вам помочь продавать</a:t>
            </a:r>
            <a:r>
              <a:rPr lang="ru-RU" altLang="ru-RU" smtClean="0">
                <a:solidFill>
                  <a:schemeClr val="tx1"/>
                </a:solidFill>
              </a:rPr>
              <a:t>?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160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651956"/>
            <a:ext cx="29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918604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9AE2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4735971" y="2583110"/>
            <a:ext cx="3148397" cy="19303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>
                <a:solidFill>
                  <a:schemeClr val="tx1"/>
                </a:solidFill>
              </a:rPr>
              <a:t>Какие группы клиентов уже полностью охвачены? </a:t>
            </a:r>
            <a:r>
              <a:rPr lang="ru-RU" altLang="ru-RU" smtClean="0">
                <a:solidFill>
                  <a:schemeClr val="tx1"/>
                </a:solidFill>
              </a:rPr>
              <a:t>Какие нет? С </a:t>
            </a:r>
            <a:r>
              <a:rPr lang="ru-RU" altLang="ru-RU">
                <a:solidFill>
                  <a:schemeClr val="tx1"/>
                </a:solidFill>
              </a:rPr>
              <a:t>какими группами клиентов маркетинг мог бы помочь отделу продаж</a:t>
            </a:r>
            <a:r>
              <a:rPr lang="ru-RU" altLang="ru-RU" smtClean="0">
                <a:solidFill>
                  <a:schemeClr val="tx1"/>
                </a:solidFill>
              </a:rPr>
              <a:t>? Что для этого нужно сделать?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129236" y="2132856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50" name="Прямоугольник 49"/>
          <p:cNvSpPr/>
          <p:nvPr/>
        </p:nvSpPr>
        <p:spPr>
          <a:xfrm>
            <a:off x="5656945" y="2132856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2344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Прямоугольник 3"/>
          <p:cNvSpPr>
            <a:spLocks noChangeArrowheads="1"/>
          </p:cNvSpPr>
          <p:nvPr/>
        </p:nvSpPr>
        <p:spPr bwMode="auto">
          <a:xfrm>
            <a:off x="5435600" y="2276475"/>
            <a:ext cx="3708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15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Построение консультационных продаж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Консультанта и продавца отличают только мотивы</a:t>
            </a:r>
          </a:p>
        </p:txBody>
      </p:sp>
      <p:sp>
        <p:nvSpPr>
          <p:cNvPr id="139268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39269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9272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39273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В </a:t>
            </a:r>
            <a:r>
              <a:rPr lang="ru-RU" altLang="ru-RU" sz="3000" smtClean="0">
                <a:solidFill>
                  <a:schemeClr val="bg1"/>
                </a:solidFill>
              </a:rPr>
              <a:t>консультационных продажах </a:t>
            </a:r>
            <a:r>
              <a:rPr lang="ru-RU" altLang="ru-RU" sz="3000">
                <a:solidFill>
                  <a:schemeClr val="bg1"/>
                </a:solidFill>
              </a:rPr>
              <a:t>продавец </a:t>
            </a:r>
            <a:r>
              <a:rPr lang="ru-RU" altLang="ru-RU" sz="3000" smtClean="0">
                <a:solidFill>
                  <a:schemeClr val="bg1"/>
                </a:solidFill>
              </a:rPr>
              <a:t>всегда </a:t>
            </a:r>
            <a:r>
              <a:rPr lang="ru-RU" altLang="ru-RU" sz="3000">
                <a:solidFill>
                  <a:schemeClr val="bg1"/>
                </a:solidFill>
              </a:rPr>
              <a:t>несёт личную ответственность за любой полученный результат.</a:t>
            </a:r>
          </a:p>
        </p:txBody>
      </p:sp>
      <p:grpSp>
        <p:nvGrpSpPr>
          <p:cNvPr id="150531" name="Группа 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50537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3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50532" name="Группа 7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535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50536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539751" y="1785590"/>
            <a:ext cx="3888233" cy="421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+mn-lt"/>
                <a:cs typeface="+mn-cs"/>
              </a:rPr>
              <a:t>Трудно продавать продукты</a:t>
            </a:r>
            <a:r>
              <a:rPr lang="ru-RU" sz="2000">
                <a:latin typeface="+mn-lt"/>
                <a:cs typeface="+mn-cs"/>
              </a:rPr>
              <a:t>, </a:t>
            </a:r>
            <a:r>
              <a:rPr lang="ru-RU" sz="2000" smtClean="0">
                <a:latin typeface="+mn-lt"/>
                <a:cs typeface="+mn-cs"/>
              </a:rPr>
              <a:t>которых много на рынке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sz="1200" smtClean="0">
              <a:latin typeface="+mn-lt"/>
              <a:cs typeface="+mn-cs"/>
            </a:endParaRP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>
                <a:latin typeface="+mn-lt"/>
                <a:cs typeface="+mn-cs"/>
              </a:rPr>
              <a:t>Легко продавать продукт, который лучший на рынке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sz="2000">
              <a:latin typeface="+mn-lt"/>
              <a:cs typeface="+mn-cs"/>
            </a:endParaRP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ru-RU" sz="1200" smtClean="0">
              <a:latin typeface="+mn-lt"/>
              <a:cs typeface="+mn-cs"/>
            </a:endParaRP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>
                <a:latin typeface="+mn-lt"/>
                <a:cs typeface="+mn-cs"/>
              </a:rPr>
              <a:t>Дорогие продукты сложно продавать, ведь низкая цена – главный фактор принятия </a:t>
            </a:r>
            <a:br>
              <a:rPr lang="ru-RU" sz="2000" smtClean="0">
                <a:latin typeface="+mn-lt"/>
                <a:cs typeface="+mn-cs"/>
              </a:rPr>
            </a:br>
            <a:r>
              <a:rPr lang="ru-RU" sz="2000" smtClean="0">
                <a:latin typeface="+mn-lt"/>
                <a:cs typeface="+mn-cs"/>
              </a:rPr>
              <a:t>решения о покупке в таком бизнесе как наш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>
                <a:latin typeface="+mn-lt"/>
                <a:cs typeface="+mn-cs"/>
              </a:rPr>
              <a:t>В нашем городе и в этой отрасли сильная конкуренция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Мифы начинающих продавцов</a:t>
            </a:r>
          </a:p>
        </p:txBody>
      </p:sp>
      <p:sp>
        <p:nvSpPr>
          <p:cNvPr id="140293" name="Прямоугольник 9"/>
          <p:cNvSpPr>
            <a:spLocks noChangeArrowheads="1"/>
          </p:cNvSpPr>
          <p:nvPr/>
        </p:nvSpPr>
        <p:spPr bwMode="auto">
          <a:xfrm>
            <a:off x="3779956" y="6453188"/>
            <a:ext cx="1584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</a:t>
            </a:r>
            <a:r>
              <a:rPr lang="ru-RU" altLang="ru-RU" sz="1000" smtClean="0"/>
              <a:t>2015</a:t>
            </a:r>
            <a:endParaRPr lang="ru-RU" altLang="ru-RU" sz="100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sp>
        <p:nvSpPr>
          <p:cNvPr id="14029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639D4-B309-46B6-9436-2381081246C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163</a:t>
            </a:fld>
            <a:endParaRPr lang="en-US" altLang="ru-RU" sz="100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1785590"/>
            <a:ext cx="409905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+mn-lt"/>
                <a:cs typeface="+mn-cs"/>
              </a:rPr>
              <a:t>Трудно продавать продукты, которыми вы не </a:t>
            </a:r>
            <a:r>
              <a:rPr lang="ru-RU" sz="2000">
                <a:latin typeface="+mn-lt"/>
                <a:cs typeface="+mn-cs"/>
              </a:rPr>
              <a:t>можете </a:t>
            </a:r>
            <a:r>
              <a:rPr lang="ru-RU" sz="2000" smtClean="0">
                <a:latin typeface="+mn-lt"/>
                <a:cs typeface="+mn-cs"/>
              </a:rPr>
              <a:t>гордиться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/>
              <a:t>Даже лучшие продукты трудно продавать</a:t>
            </a:r>
            <a:r>
              <a:rPr lang="ru-RU" sz="2000"/>
              <a:t>, если у </a:t>
            </a:r>
            <a:r>
              <a:rPr lang="ru-RU" sz="2000" smtClean="0"/>
              <a:t>клиентов </a:t>
            </a:r>
            <a:r>
              <a:rPr lang="ru-RU" sz="2000"/>
              <a:t>нет возможности проверить, насколько </a:t>
            </a:r>
            <a:r>
              <a:rPr lang="ru-RU" sz="2000" smtClean="0"/>
              <a:t>они им подходят</a:t>
            </a:r>
            <a:endParaRPr lang="ru-RU" sz="2000"/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/>
              <a:t>Стоимость никогда не являлась определяющим фактором 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для </a:t>
            </a:r>
            <a:r>
              <a:rPr lang="ru-RU" sz="2000"/>
              <a:t>рынка и отрасли. 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Для </a:t>
            </a:r>
            <a:r>
              <a:rPr lang="ru-RU" sz="2000"/>
              <a:t>отдельного продукта – да, </a:t>
            </a:r>
            <a:r>
              <a:rPr lang="ru-RU" sz="2000" smtClean="0"/>
              <a:t>для </a:t>
            </a:r>
            <a:r>
              <a:rPr lang="ru-RU" sz="2000"/>
              <a:t>рыночной </a:t>
            </a:r>
            <a:r>
              <a:rPr lang="ru-RU" sz="2000" smtClean="0"/>
              <a:t>ниши – никогда.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/>
              <a:t>В пустых нишах нет ни клиентов, ни денег, там работать намного сложнее. И таких ниш почти нет.</a:t>
            </a:r>
            <a:endParaRPr lang="ru-RU" sz="2000"/>
          </a:p>
        </p:txBody>
      </p:sp>
      <p:sp>
        <p:nvSpPr>
          <p:cNvPr id="9" name="Прямоугольник 8"/>
          <p:cNvSpPr/>
          <p:nvPr/>
        </p:nvSpPr>
        <p:spPr>
          <a:xfrm>
            <a:off x="4721418" y="1268413"/>
            <a:ext cx="4021644" cy="461665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smtClean="0"/>
              <a:t>РЕАЛЬНОСТЬ</a:t>
            </a:r>
            <a:endParaRPr lang="ru-RU" sz="2500"/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268413"/>
            <a:ext cx="3729038" cy="461665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smtClean="0"/>
              <a:t>МИФ</a:t>
            </a:r>
            <a:endParaRPr lang="ru-RU" sz="2500"/>
          </a:p>
        </p:txBody>
      </p:sp>
    </p:spTree>
    <p:extLst>
      <p:ext uri="{BB962C8B-B14F-4D97-AF65-F5344CB8AC3E}">
        <p14:creationId xmlns:p14="http://schemas.microsoft.com/office/powerpoint/2010/main" val="41714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539751" y="1268413"/>
            <a:ext cx="44719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defRPr/>
            </a:pPr>
            <a:r>
              <a:rPr lang="ru-RU" sz="2000" smtClean="0">
                <a:latin typeface="+mn-lt"/>
                <a:cs typeface="+mn-cs"/>
              </a:rPr>
              <a:t>До начала работы с вами и первой покупки </a:t>
            </a:r>
            <a:r>
              <a:rPr lang="ru-RU" sz="2000" dirty="0">
                <a:latin typeface="+mn-lt"/>
                <a:cs typeface="+mn-cs"/>
              </a:rPr>
              <a:t>клиент может </a:t>
            </a:r>
            <a:r>
              <a:rPr lang="ru-RU" sz="2000">
                <a:latin typeface="+mn-lt"/>
                <a:cs typeface="+mn-cs"/>
              </a:rPr>
              <a:t>многое </a:t>
            </a:r>
            <a:r>
              <a:rPr lang="ru-RU" sz="2000" smtClean="0">
                <a:latin typeface="+mn-lt"/>
                <a:cs typeface="+mn-cs"/>
              </a:rPr>
              <a:t/>
            </a:r>
            <a:br>
              <a:rPr lang="ru-RU" sz="2000" smtClean="0">
                <a:latin typeface="+mn-lt"/>
                <a:cs typeface="+mn-cs"/>
              </a:rPr>
            </a:br>
            <a:r>
              <a:rPr lang="ru-RU" sz="2000" smtClean="0">
                <a:latin typeface="+mn-lt"/>
                <a:cs typeface="+mn-cs"/>
              </a:rPr>
              <a:t>узнать </a:t>
            </a:r>
            <a:r>
              <a:rPr lang="ru-RU" sz="2000" dirty="0">
                <a:latin typeface="+mn-lt"/>
                <a:cs typeface="+mn-cs"/>
              </a:rPr>
              <a:t>о </a:t>
            </a:r>
            <a:r>
              <a:rPr lang="ru-RU" sz="2000">
                <a:latin typeface="+mn-lt"/>
                <a:cs typeface="+mn-cs"/>
              </a:rPr>
              <a:t>вашей </a:t>
            </a:r>
            <a:r>
              <a:rPr lang="ru-RU" sz="2000" smtClean="0">
                <a:latin typeface="+mn-lt"/>
                <a:cs typeface="+mn-cs"/>
              </a:rPr>
              <a:t>компании – </a:t>
            </a:r>
            <a:br>
              <a:rPr lang="ru-RU" sz="2000" smtClean="0">
                <a:latin typeface="+mn-lt"/>
                <a:cs typeface="+mn-cs"/>
              </a:rPr>
            </a:br>
            <a:r>
              <a:rPr lang="ru-RU" sz="2000" smtClean="0">
                <a:latin typeface="+mn-lt"/>
                <a:cs typeface="+mn-cs"/>
              </a:rPr>
              <a:t>из интернета, от друзей, знакомых, клиентов... </a:t>
            </a:r>
            <a:br>
              <a:rPr lang="ru-RU" sz="2000" smtClean="0">
                <a:latin typeface="+mn-lt"/>
                <a:cs typeface="+mn-cs"/>
              </a:rPr>
            </a:br>
            <a:r>
              <a:rPr lang="ru-RU" sz="2000" smtClean="0">
                <a:latin typeface="+mn-lt"/>
                <a:cs typeface="+mn-cs"/>
              </a:rPr>
              <a:t>Для вас уже поработали: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/>
              <a:t>Бренд и известность 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вашей компании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/>
              <a:t>Руководители и партнёры</a:t>
            </a:r>
            <a:endParaRPr lang="ru-RU" sz="2000"/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/>
              <a:t>Реклама, продвижение и </a:t>
            </a:r>
            <a:r>
              <a:rPr lang="en-US" sz="2000"/>
              <a:t>PR</a:t>
            </a:r>
            <a:endParaRPr lang="ru-RU" sz="2000"/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smtClean="0"/>
              <a:t>Маркетинговые </a:t>
            </a:r>
            <a:br>
              <a:rPr lang="ru-RU" sz="2000" smtClean="0"/>
            </a:br>
            <a:r>
              <a:rPr lang="ru-RU" sz="2000" smtClean="0"/>
              <a:t>и </a:t>
            </a:r>
            <a:r>
              <a:rPr lang="ru-RU" sz="2000"/>
              <a:t>интернет-активности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/>
              <a:t>Проданные вашими коллегами продукты и услуги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/>
              <a:t>Лояльные и недовольные </a:t>
            </a:r>
            <a:r>
              <a:rPr lang="ru-RU" sz="2000" smtClean="0"/>
              <a:t>клиенты</a:t>
            </a:r>
            <a:endParaRPr lang="ru-RU" sz="2000" b="1" dirty="0">
              <a:latin typeface="+mn-lt"/>
              <a:cs typeface="+mn-cs"/>
            </a:endParaRP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0257"/>
            <a:ext cx="3769886" cy="180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Что не знает о вас клиент?</a:t>
            </a:r>
          </a:p>
        </p:txBody>
      </p:sp>
      <p:sp>
        <p:nvSpPr>
          <p:cNvPr id="140293" name="Прямоугольник 9"/>
          <p:cNvSpPr>
            <a:spLocks noChangeArrowheads="1"/>
          </p:cNvSpPr>
          <p:nvPr/>
        </p:nvSpPr>
        <p:spPr bwMode="auto">
          <a:xfrm>
            <a:off x="3779956" y="6453188"/>
            <a:ext cx="1584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</a:t>
            </a:r>
            <a:r>
              <a:rPr lang="ru-RU" altLang="ru-RU" sz="1000" smtClean="0"/>
              <a:t>2015</a:t>
            </a:r>
            <a:endParaRPr lang="ru-RU" altLang="ru-RU" sz="100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sp>
        <p:nvSpPr>
          <p:cNvPr id="14029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639D4-B309-46B6-9436-2381081246C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164</a:t>
            </a:fld>
            <a:endParaRPr lang="en-US" altLang="ru-RU" sz="100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3450193"/>
            <a:ext cx="417501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defRPr/>
            </a:pPr>
            <a:r>
              <a:rPr lang="ru-RU" sz="2000" b="1" smtClean="0">
                <a:latin typeface="+mn-lt"/>
                <a:cs typeface="+mn-cs"/>
              </a:rPr>
              <a:t>КЛИЕНТ МОЖЕТ ЗНАТЬ О ВАС ВСЁ.</a:t>
            </a:r>
          </a:p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defRPr/>
            </a:pPr>
            <a:r>
              <a:rPr lang="ru-RU" sz="2000" b="1" smtClean="0">
                <a:latin typeface="+mn-lt"/>
                <a:cs typeface="+mn-cs"/>
              </a:rPr>
              <a:t>ПОЧТИ. </a:t>
            </a:r>
          </a:p>
          <a:p>
            <a:pPr marL="0"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defRPr/>
            </a:pPr>
            <a:r>
              <a:rPr lang="ru-RU" sz="2000" b="1" smtClean="0">
                <a:latin typeface="+mn-lt"/>
                <a:cs typeface="+mn-cs"/>
              </a:rPr>
              <a:t>НО ВСЁ-ТАКИ ЕЩЁ НЕ ПРОБОВАЛ: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b="1" smtClean="0">
                <a:latin typeface="+mn-lt"/>
                <a:cs typeface="+mn-cs"/>
              </a:rPr>
              <a:t>ВАШ ПРОДУКТ!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b="1" smtClean="0">
                <a:latin typeface="+mn-lt"/>
                <a:cs typeface="+mn-cs"/>
              </a:rPr>
              <a:t>ВАШ СЕРВИС!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B41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2000" b="1" smtClean="0">
                <a:latin typeface="+mn-lt"/>
                <a:cs typeface="+mn-cs"/>
              </a:rPr>
              <a:t>РАБОТАТЬ ЛИЧНО С ВАМИ!</a:t>
            </a:r>
            <a:endParaRPr lang="ru-RU" sz="200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8313" y="2493963"/>
            <a:ext cx="28035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500" dirty="0" smtClean="0">
                <a:latin typeface="+mn-lt"/>
              </a:rPr>
              <a:t>1. Высокая цена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ru-RU" altLang="ru-RU" sz="2500" dirty="0" smtClean="0"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ru-RU" altLang="ru-RU" sz="2500" dirty="0" smtClean="0">
              <a:latin typeface="+mn-lt"/>
            </a:endParaRPr>
          </a:p>
          <a:p>
            <a:pPr eaLnBrk="1" hangingPunct="1">
              <a:defRPr/>
            </a:pPr>
            <a:r>
              <a:rPr lang="ru-RU" altLang="ru-RU" sz="2500" dirty="0" smtClean="0">
                <a:latin typeface="+mn-lt"/>
              </a:rPr>
              <a:t>2. Оборудование за отдельные деньги</a:t>
            </a:r>
          </a:p>
        </p:txBody>
      </p:sp>
      <p:sp>
        <p:nvSpPr>
          <p:cNvPr id="141315" name="Нижний колонтитул 3"/>
          <p:cNvSpPr txBox="1">
            <a:spLocks/>
          </p:cNvSpPr>
          <p:nvPr/>
        </p:nvSpPr>
        <p:spPr bwMode="auto">
          <a:xfrm>
            <a:off x="611188" y="404813"/>
            <a:ext cx="59055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Техника «ФАБ» – Функции / Аргумент / Бенефит</a:t>
            </a:r>
          </a:p>
        </p:txBody>
      </p:sp>
      <p:grpSp>
        <p:nvGrpSpPr>
          <p:cNvPr id="1413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1327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2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484188" y="1889125"/>
            <a:ext cx="2603500" cy="50323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Функция / свойство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63900" y="1889125"/>
            <a:ext cx="2603500" cy="503238"/>
          </a:xfrm>
          <a:prstGeom prst="roundRect">
            <a:avLst>
              <a:gd name="adj" fmla="val 50000"/>
            </a:avLst>
          </a:prstGeom>
          <a:solidFill>
            <a:srgbClr val="6FA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Аргумент</a:t>
            </a:r>
          </a:p>
        </p:txBody>
      </p:sp>
      <p:sp>
        <p:nvSpPr>
          <p:cNvPr id="14131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C71DB2-E5A1-4726-9509-814FDCE20094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165</a:t>
            </a:fld>
            <a:endParaRPr lang="en-US" altLang="ru-RU" sz="1000" smtClean="0"/>
          </a:p>
        </p:txBody>
      </p:sp>
      <p:sp>
        <p:nvSpPr>
          <p:cNvPr id="141320" name="Прямоугольник 1"/>
          <p:cNvSpPr>
            <a:spLocks noChangeArrowheads="1"/>
          </p:cNvSpPr>
          <p:nvPr/>
        </p:nvSpPr>
        <p:spPr bwMode="auto">
          <a:xfrm>
            <a:off x="685800" y="952500"/>
            <a:ext cx="8008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500"/>
              <a:t>Важно уметь строить связки «функция / характеристика» – «аргумент» – «бенефит / фича»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279775" y="2536825"/>
            <a:ext cx="303847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Высокая качество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не может быть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сделано из дешёвых комплектующих или на дешёвом оборудовании.</a:t>
            </a:r>
          </a:p>
          <a:p>
            <a:pPr eaLnBrk="1" hangingPunct="1">
              <a:defRPr/>
            </a:pPr>
            <a:endParaRPr lang="ru-RU" altLang="ru-RU" dirty="0" smtClean="0">
              <a:latin typeface="+mn-lt"/>
            </a:endParaRPr>
          </a:p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Оборудование – это ваш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актив, который (как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и любой актив, например, станок или помещение)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призван приносить своему владельцу деньги в долгосрочной перспективе.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00775" y="1889125"/>
            <a:ext cx="2603500" cy="50323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Бенефит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156325" y="2536825"/>
            <a:ext cx="264795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Всё больше и больше людей начинает разбираться в качестве продукции, она привлекает больше покупателей и в конечном счёте приносит больше денег.</a:t>
            </a:r>
          </a:p>
          <a:p>
            <a:pPr eaLnBrk="1" hangingPunct="1">
              <a:defRPr/>
            </a:pPr>
            <a:endParaRPr lang="ru-RU" altLang="ru-RU" dirty="0">
              <a:latin typeface="+mn-lt"/>
            </a:endParaRPr>
          </a:p>
          <a:p>
            <a:pPr eaLnBrk="1" hangingPunct="1">
              <a:defRPr/>
            </a:pPr>
            <a:r>
              <a:rPr lang="ru-RU" altLang="ru-RU" dirty="0" smtClean="0">
                <a:latin typeface="+mn-lt"/>
              </a:rPr>
              <a:t>Покупать оборудование намного дешевле,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чем брать его в аренду </a:t>
            </a:r>
            <a:br>
              <a:rPr lang="ru-RU" altLang="ru-RU" dirty="0" smtClean="0">
                <a:latin typeface="+mn-lt"/>
              </a:rPr>
            </a:br>
            <a:r>
              <a:rPr lang="ru-RU" altLang="ru-RU" dirty="0" smtClean="0">
                <a:latin typeface="+mn-lt"/>
              </a:rPr>
              <a:t>или в лизинг.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39750" y="3500438"/>
            <a:ext cx="2447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354388" y="4121150"/>
            <a:ext cx="2586037" cy="0"/>
          </a:xfrm>
          <a:prstGeom prst="line">
            <a:avLst/>
          </a:prstGeom>
          <a:ln w="38100">
            <a:solidFill>
              <a:srgbClr val="9AE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145213" y="4941888"/>
            <a:ext cx="2586037" cy="0"/>
          </a:xfrm>
          <a:prstGeom prst="line">
            <a:avLst/>
          </a:prstGeom>
          <a:ln w="38100">
            <a:solidFill>
              <a:srgbClr val="00B9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ПРОДАЁМ ПО МЕТОДИКЕ ФАБ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166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61479" y="53639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4809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2411413" y="2271713"/>
            <a:ext cx="2808287" cy="2420937"/>
          </a:xfrm>
          <a:prstGeom prst="triangl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Бедные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клиенты</a:t>
            </a:r>
          </a:p>
        </p:txBody>
      </p:sp>
      <p:sp>
        <p:nvSpPr>
          <p:cNvPr id="5" name="Блок-схема: объединение 4"/>
          <p:cNvSpPr/>
          <p:nvPr/>
        </p:nvSpPr>
        <p:spPr>
          <a:xfrm>
            <a:off x="3995738" y="2276475"/>
            <a:ext cx="2808287" cy="2416175"/>
          </a:xfrm>
          <a:prstGeom prst="flowChartMerg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Богатые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клиенты</a:t>
            </a:r>
          </a:p>
        </p:txBody>
      </p:sp>
      <p:sp>
        <p:nvSpPr>
          <p:cNvPr id="142340" name="Line 19"/>
          <p:cNvSpPr>
            <a:spLocks noChangeShapeType="1"/>
          </p:cNvSpPr>
          <p:nvPr/>
        </p:nvSpPr>
        <p:spPr bwMode="auto">
          <a:xfrm>
            <a:off x="1116013" y="4797425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2341" name="Line 19"/>
          <p:cNvSpPr>
            <a:spLocks noChangeShapeType="1"/>
          </p:cNvSpPr>
          <p:nvPr/>
        </p:nvSpPr>
        <p:spPr bwMode="auto">
          <a:xfrm>
            <a:off x="1116013" y="2168525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59000" y="4941888"/>
            <a:ext cx="489743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latin typeface="+mn-lt"/>
                <a:cs typeface="+mn-cs"/>
              </a:rPr>
              <a:t>ДЁШЕВО / НЕКАЧЕСТВЕННО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58888" y="3097213"/>
            <a:ext cx="1755775" cy="59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Количество клиентов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74900" y="1531938"/>
            <a:ext cx="446563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latin typeface="+mn-lt"/>
                <a:cs typeface="+mn-cs"/>
              </a:rPr>
              <a:t>ДОРОГО / КАЧЕСТВЕННО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30963" y="3327400"/>
            <a:ext cx="1755775" cy="344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Средний чек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Соотношение спроса и предложения</a:t>
            </a:r>
          </a:p>
        </p:txBody>
      </p:sp>
      <p:grpSp>
        <p:nvGrpSpPr>
          <p:cNvPr id="142347" name="Группа 13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2349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5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4234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258066-2BD7-4363-8165-BD1919DB716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167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6" grpId="0"/>
      <p:bldP spid="20" grpId="0"/>
      <p:bldP spid="21" grpId="0"/>
      <p:bldP spid="2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7238" y="663575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Пример работы обычного продавца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4401" name="Группа 13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4408" name="Рисунок 1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0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4440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991FE-3481-4040-82EA-B50C7AFCFBD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168</a:t>
            </a:fld>
            <a:endParaRPr lang="en-US" altLang="ru-RU" sz="1000" smtClean="0"/>
          </a:p>
        </p:txBody>
      </p:sp>
      <p:grpSp>
        <p:nvGrpSpPr>
          <p:cNvPr id="144384" name="Группа 144383"/>
          <p:cNvGrpSpPr/>
          <p:nvPr/>
        </p:nvGrpSpPr>
        <p:grpSpPr>
          <a:xfrm>
            <a:off x="697931" y="1556792"/>
            <a:ext cx="3716323" cy="3888433"/>
            <a:chOff x="697931" y="1772814"/>
            <a:chExt cx="3716323" cy="3888433"/>
          </a:xfrm>
        </p:grpSpPr>
        <p:sp>
          <p:nvSpPr>
            <p:cNvPr id="144386" name="Line 19"/>
            <p:cNvSpPr>
              <a:spLocks noChangeShapeType="1"/>
            </p:cNvSpPr>
            <p:nvPr/>
          </p:nvSpPr>
          <p:spPr bwMode="auto">
            <a:xfrm flipV="1">
              <a:off x="697931" y="1772815"/>
              <a:ext cx="0" cy="3888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Line 19"/>
            <p:cNvSpPr>
              <a:spLocks noChangeShapeType="1"/>
            </p:cNvSpPr>
            <p:nvPr/>
          </p:nvSpPr>
          <p:spPr bwMode="auto">
            <a:xfrm flipV="1">
              <a:off x="4414254" y="1772814"/>
              <a:ext cx="0" cy="38884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985962" y="3917455"/>
              <a:ext cx="1514475" cy="15144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2328201" y="2659106"/>
              <a:ext cx="1514475" cy="15144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15" name="Овал 114"/>
            <p:cNvSpPr/>
            <p:nvPr/>
          </p:nvSpPr>
          <p:spPr bwMode="auto">
            <a:xfrm>
              <a:off x="1562026" y="3130593"/>
              <a:ext cx="571500" cy="571500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16" name="Овал 115"/>
            <p:cNvSpPr/>
            <p:nvPr/>
          </p:nvSpPr>
          <p:spPr bwMode="auto">
            <a:xfrm>
              <a:off x="3297908" y="4852905"/>
              <a:ext cx="571500" cy="569912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17" name="Овал 116"/>
            <p:cNvSpPr/>
            <p:nvPr/>
          </p:nvSpPr>
          <p:spPr bwMode="auto">
            <a:xfrm>
              <a:off x="884908" y="2525203"/>
              <a:ext cx="571500" cy="571500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18" name="Овал 117"/>
            <p:cNvSpPr/>
            <p:nvPr/>
          </p:nvSpPr>
          <p:spPr bwMode="auto">
            <a:xfrm>
              <a:off x="2712616" y="4388942"/>
              <a:ext cx="571500" cy="571500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35" name="Овал 134"/>
            <p:cNvSpPr/>
            <p:nvPr/>
          </p:nvSpPr>
          <p:spPr bwMode="auto">
            <a:xfrm>
              <a:off x="3602809" y="4112977"/>
              <a:ext cx="571500" cy="571500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36" name="Овал 135"/>
            <p:cNvSpPr/>
            <p:nvPr/>
          </p:nvSpPr>
          <p:spPr bwMode="auto">
            <a:xfrm>
              <a:off x="1666801" y="2719671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37" name="Овал 136"/>
            <p:cNvSpPr/>
            <p:nvPr/>
          </p:nvSpPr>
          <p:spPr bwMode="auto">
            <a:xfrm>
              <a:off x="989683" y="3233780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38" name="Овал 137"/>
            <p:cNvSpPr/>
            <p:nvPr/>
          </p:nvSpPr>
          <p:spPr bwMode="auto">
            <a:xfrm>
              <a:off x="1283298" y="3217002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39" name="Овал 138"/>
            <p:cNvSpPr/>
            <p:nvPr/>
          </p:nvSpPr>
          <p:spPr bwMode="auto">
            <a:xfrm>
              <a:off x="989683" y="3552562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0" name="Овал 139"/>
            <p:cNvSpPr/>
            <p:nvPr/>
          </p:nvSpPr>
          <p:spPr bwMode="auto">
            <a:xfrm>
              <a:off x="1300076" y="3535784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1" name="Овал 140"/>
            <p:cNvSpPr/>
            <p:nvPr/>
          </p:nvSpPr>
          <p:spPr bwMode="auto">
            <a:xfrm>
              <a:off x="989683" y="3888122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2" name="Овал 141"/>
            <p:cNvSpPr/>
            <p:nvPr/>
          </p:nvSpPr>
          <p:spPr bwMode="auto">
            <a:xfrm>
              <a:off x="2541646" y="5003857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7" name="Овал 146"/>
            <p:cNvSpPr/>
            <p:nvPr/>
          </p:nvSpPr>
          <p:spPr bwMode="auto">
            <a:xfrm>
              <a:off x="2893984" y="5079358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8" name="Овал 147"/>
            <p:cNvSpPr/>
            <p:nvPr/>
          </p:nvSpPr>
          <p:spPr bwMode="auto">
            <a:xfrm>
              <a:off x="2390644" y="5322639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9" name="Овал 148"/>
            <p:cNvSpPr/>
            <p:nvPr/>
          </p:nvSpPr>
          <p:spPr bwMode="auto">
            <a:xfrm>
              <a:off x="2659092" y="5305861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0" name="Овал 149"/>
            <p:cNvSpPr/>
            <p:nvPr/>
          </p:nvSpPr>
          <p:spPr bwMode="auto">
            <a:xfrm>
              <a:off x="3036597" y="5322639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1" name="Овал 150"/>
            <p:cNvSpPr/>
            <p:nvPr/>
          </p:nvSpPr>
          <p:spPr bwMode="auto">
            <a:xfrm>
              <a:off x="3388934" y="4584408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2" name="Овал 151"/>
            <p:cNvSpPr/>
            <p:nvPr/>
          </p:nvSpPr>
          <p:spPr bwMode="auto">
            <a:xfrm>
              <a:off x="3883885" y="4794133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3" name="Овал 152"/>
            <p:cNvSpPr/>
            <p:nvPr/>
          </p:nvSpPr>
          <p:spPr bwMode="auto">
            <a:xfrm>
              <a:off x="4026498" y="5129692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4" name="Овал 153"/>
            <p:cNvSpPr/>
            <p:nvPr/>
          </p:nvSpPr>
          <p:spPr bwMode="auto">
            <a:xfrm>
              <a:off x="4135555" y="4693465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5" name="Овал 154"/>
            <p:cNvSpPr/>
            <p:nvPr/>
          </p:nvSpPr>
          <p:spPr bwMode="auto">
            <a:xfrm>
              <a:off x="3942609" y="3854566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6" name="Овал 155"/>
            <p:cNvSpPr/>
            <p:nvPr/>
          </p:nvSpPr>
          <p:spPr bwMode="auto">
            <a:xfrm>
              <a:off x="3967776" y="3493839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7" name="Овал 156"/>
            <p:cNvSpPr/>
            <p:nvPr/>
          </p:nvSpPr>
          <p:spPr bwMode="auto">
            <a:xfrm>
              <a:off x="3984554" y="3158280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8" name="Овал 157"/>
            <p:cNvSpPr/>
            <p:nvPr/>
          </p:nvSpPr>
          <p:spPr bwMode="auto">
            <a:xfrm>
              <a:off x="3967776" y="2906611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9" name="Овал 158"/>
            <p:cNvSpPr/>
            <p:nvPr/>
          </p:nvSpPr>
          <p:spPr bwMode="auto">
            <a:xfrm>
              <a:off x="3699328" y="2638163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0" name="Овал 159"/>
            <p:cNvSpPr/>
            <p:nvPr/>
          </p:nvSpPr>
          <p:spPr bwMode="auto">
            <a:xfrm>
              <a:off x="1920862" y="2881444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1" name="Овал 160"/>
            <p:cNvSpPr/>
            <p:nvPr/>
          </p:nvSpPr>
          <p:spPr bwMode="auto">
            <a:xfrm>
              <a:off x="2197699" y="2814332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2" name="Овал 161"/>
            <p:cNvSpPr/>
            <p:nvPr/>
          </p:nvSpPr>
          <p:spPr bwMode="auto">
            <a:xfrm>
              <a:off x="1946029" y="2604607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3" name="Овал 162"/>
            <p:cNvSpPr/>
            <p:nvPr/>
          </p:nvSpPr>
          <p:spPr bwMode="auto">
            <a:xfrm>
              <a:off x="2365479" y="2621385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4" name="Овал 163"/>
            <p:cNvSpPr/>
            <p:nvPr/>
          </p:nvSpPr>
          <p:spPr bwMode="auto">
            <a:xfrm>
              <a:off x="1509802" y="2537495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5" name="Овал 164"/>
            <p:cNvSpPr/>
            <p:nvPr/>
          </p:nvSpPr>
          <p:spPr bwMode="auto">
            <a:xfrm>
              <a:off x="4085223" y="2604607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6" name="Овал 165"/>
            <p:cNvSpPr/>
            <p:nvPr/>
          </p:nvSpPr>
          <p:spPr bwMode="auto">
            <a:xfrm>
              <a:off x="872239" y="5205194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67" name="Овал 166"/>
            <p:cNvSpPr/>
            <p:nvPr/>
          </p:nvSpPr>
          <p:spPr bwMode="auto">
            <a:xfrm>
              <a:off x="1123909" y="5347807"/>
              <a:ext cx="180975" cy="182563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cxnSp>
          <p:nvCxnSpPr>
            <p:cNvPr id="168" name="Прямая соединительная линия 167"/>
            <p:cNvCxnSpPr/>
            <p:nvPr/>
          </p:nvCxnSpPr>
          <p:spPr bwMode="auto">
            <a:xfrm>
              <a:off x="902299" y="2420888"/>
              <a:ext cx="3323743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 bwMode="auto">
            <a:xfrm>
              <a:off x="1263026" y="3805072"/>
              <a:ext cx="934673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 bwMode="auto">
            <a:xfrm flipV="1">
              <a:off x="1363694" y="2938793"/>
              <a:ext cx="236595" cy="202175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 bwMode="auto">
            <a:xfrm flipV="1">
              <a:off x="1497917" y="2972725"/>
              <a:ext cx="349859" cy="194784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auto">
            <a:xfrm flipH="1">
              <a:off x="2185815" y="3096703"/>
              <a:ext cx="11884" cy="849144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 bwMode="auto">
            <a:xfrm>
              <a:off x="2306756" y="3767822"/>
              <a:ext cx="0" cy="269307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 bwMode="auto">
            <a:xfrm>
              <a:off x="2424201" y="3977546"/>
              <a:ext cx="0" cy="269307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 bwMode="auto">
            <a:xfrm>
              <a:off x="2516480" y="4103380"/>
              <a:ext cx="0" cy="269307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 bwMode="auto">
            <a:xfrm>
              <a:off x="2625537" y="4162103"/>
              <a:ext cx="0" cy="723311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 bwMode="auto">
            <a:xfrm>
              <a:off x="2751372" y="4262771"/>
              <a:ext cx="818537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/>
            <p:cNvCxnSpPr/>
            <p:nvPr/>
          </p:nvCxnSpPr>
          <p:spPr bwMode="auto">
            <a:xfrm>
              <a:off x="3237934" y="4388606"/>
              <a:ext cx="241487" cy="10121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 bwMode="auto">
            <a:xfrm flipV="1">
              <a:off x="3497992" y="3767822"/>
              <a:ext cx="444617" cy="369114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 bwMode="auto">
            <a:xfrm flipH="1">
              <a:off x="4226042" y="2903754"/>
              <a:ext cx="52126" cy="1620004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 bwMode="auto">
            <a:xfrm flipV="1">
              <a:off x="2709427" y="2537495"/>
              <a:ext cx="1258349" cy="72644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 bwMode="auto">
            <a:xfrm>
              <a:off x="863849" y="3113479"/>
              <a:ext cx="0" cy="1981659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 bwMode="auto">
            <a:xfrm flipH="1">
              <a:off x="962726" y="4178881"/>
              <a:ext cx="43736" cy="193806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 bwMode="auto">
            <a:xfrm>
              <a:off x="1442690" y="5487564"/>
              <a:ext cx="755009" cy="42806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 bwMode="auto">
            <a:xfrm>
              <a:off x="880628" y="5588232"/>
              <a:ext cx="3435902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/>
            <p:nvPr/>
          </p:nvCxnSpPr>
          <p:spPr bwMode="auto">
            <a:xfrm flipV="1">
              <a:off x="3296657" y="5445223"/>
              <a:ext cx="1019873" cy="33952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 bwMode="auto">
            <a:xfrm flipV="1">
              <a:off x="3195989" y="4885414"/>
              <a:ext cx="100668" cy="300146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 bwMode="auto">
            <a:xfrm flipV="1">
              <a:off x="3942609" y="4960442"/>
              <a:ext cx="373921" cy="118916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 bwMode="auto">
            <a:xfrm>
              <a:off x="3691905" y="4766111"/>
              <a:ext cx="174377" cy="8853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Прямоугольник 199"/>
          <p:cNvSpPr/>
          <p:nvPr/>
        </p:nvSpPr>
        <p:spPr>
          <a:xfrm>
            <a:off x="4986585" y="4983561"/>
            <a:ext cx="3365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smtClean="0">
                <a:latin typeface="+mn-lt"/>
                <a:cs typeface="+mn-cs"/>
              </a:rPr>
              <a:t>Годовой итог: </a:t>
            </a:r>
            <a:r>
              <a:rPr lang="en-US" sz="3000" b="1" smtClean="0">
                <a:latin typeface="+mn-lt"/>
                <a:cs typeface="+mn-cs"/>
              </a:rPr>
              <a:t>$</a:t>
            </a:r>
            <a:r>
              <a:rPr lang="ru-RU" sz="3000" b="1" smtClean="0">
                <a:latin typeface="+mn-lt"/>
                <a:cs typeface="+mn-cs"/>
              </a:rPr>
              <a:t>4</a:t>
            </a:r>
            <a:r>
              <a:rPr lang="en-US" sz="3000" b="1" smtClean="0">
                <a:latin typeface="+mn-lt"/>
                <a:cs typeface="+mn-cs"/>
              </a:rPr>
              <a:t>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201" name="Прямоугольник 200"/>
          <p:cNvSpPr>
            <a:spLocks noChangeArrowheads="1"/>
          </p:cNvSpPr>
          <p:nvPr/>
        </p:nvSpPr>
        <p:spPr bwMode="auto">
          <a:xfrm>
            <a:off x="5164998" y="4063664"/>
            <a:ext cx="3008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000"/>
              <a:t>20% – Лёгкие контракты</a:t>
            </a:r>
          </a:p>
          <a:p>
            <a:pPr algn="ctr">
              <a:lnSpc>
                <a:spcPct val="80000"/>
              </a:lnSpc>
            </a:pPr>
            <a:r>
              <a:rPr lang="ru-RU" altLang="ru-RU" sz="2000"/>
              <a:t>60% – Обычные сделки</a:t>
            </a:r>
          </a:p>
          <a:p>
            <a:pPr algn="ctr">
              <a:lnSpc>
                <a:spcPct val="80000"/>
              </a:lnSpc>
            </a:pPr>
            <a:r>
              <a:rPr lang="ru-RU" altLang="ru-RU" sz="2000"/>
              <a:t>20% – Головная боль</a:t>
            </a:r>
          </a:p>
        </p:txBody>
      </p:sp>
      <p:sp>
        <p:nvSpPr>
          <p:cNvPr id="202" name="Line 19"/>
          <p:cNvSpPr>
            <a:spLocks noChangeShapeType="1"/>
          </p:cNvSpPr>
          <p:nvPr/>
        </p:nvSpPr>
        <p:spPr bwMode="auto">
          <a:xfrm>
            <a:off x="4873345" y="2726234"/>
            <a:ext cx="359166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4913404" y="2825830"/>
            <a:ext cx="3551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500 </a:t>
            </a:r>
            <a:r>
              <a:rPr lang="ru-RU" sz="2000" smtClean="0">
                <a:latin typeface="+mn-lt"/>
                <a:cs typeface="+mn-cs"/>
              </a:rPr>
              <a:t>маленьких 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latin typeface="+mn-lt"/>
                <a:cs typeface="+mn-cs"/>
              </a:rPr>
              <a:t>50 средних 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latin typeface="+mn-lt"/>
                <a:cs typeface="+mn-cs"/>
              </a:rPr>
              <a:t>5 больших 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latin typeface="+mn-lt"/>
                <a:cs typeface="+mn-cs"/>
              </a:rPr>
              <a:t>1 очень крупная сделка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207" name="Line 19"/>
          <p:cNvSpPr>
            <a:spLocks noChangeShapeType="1"/>
          </p:cNvSpPr>
          <p:nvPr/>
        </p:nvSpPr>
        <p:spPr bwMode="auto">
          <a:xfrm>
            <a:off x="4873345" y="3984582"/>
            <a:ext cx="359166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8" name="Line 19"/>
          <p:cNvSpPr>
            <a:spLocks noChangeShapeType="1"/>
          </p:cNvSpPr>
          <p:nvPr/>
        </p:nvSpPr>
        <p:spPr bwMode="auto">
          <a:xfrm>
            <a:off x="4873345" y="4932538"/>
            <a:ext cx="359166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385" name="Прямоугольник 144384"/>
          <p:cNvSpPr/>
          <p:nvPr/>
        </p:nvSpPr>
        <p:spPr>
          <a:xfrm>
            <a:off x="1411358" y="1628802"/>
            <a:ext cx="2428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Размеры сделок за год</a:t>
            </a:r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5011738" y="1714176"/>
            <a:ext cx="33148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mtClean="0"/>
              <a:t>Обычно продавец продаёт </a:t>
            </a:r>
            <a:br>
              <a:rPr lang="ru-RU" smtClean="0"/>
            </a:br>
            <a:r>
              <a:rPr lang="ru-RU" smtClean="0"/>
              <a:t>всё подряд, и в итоге у него </a:t>
            </a:r>
            <a:br>
              <a:rPr lang="ru-RU" smtClean="0"/>
            </a:br>
            <a:r>
              <a:rPr lang="ru-RU" smtClean="0"/>
              <a:t>получается вот такая статистика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9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Line 19"/>
          <p:cNvSpPr>
            <a:spLocks noChangeShapeType="1"/>
          </p:cNvSpPr>
          <p:nvPr/>
        </p:nvSpPr>
        <p:spPr bwMode="auto">
          <a:xfrm>
            <a:off x="1116013" y="4797425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63" name="Line 19"/>
          <p:cNvSpPr>
            <a:spLocks noChangeShapeType="1"/>
          </p:cNvSpPr>
          <p:nvPr/>
        </p:nvSpPr>
        <p:spPr bwMode="auto">
          <a:xfrm>
            <a:off x="1116013" y="2168525"/>
            <a:ext cx="69119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46250" y="4937125"/>
            <a:ext cx="17557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50 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по </a:t>
            </a:r>
            <a:r>
              <a:rPr lang="en-US" sz="2000" dirty="0">
                <a:latin typeface="+mn-lt"/>
                <a:cs typeface="+mn-cs"/>
              </a:rPr>
              <a:t>$</a:t>
            </a:r>
            <a:r>
              <a:rPr lang="ru-RU" sz="2000" dirty="0">
                <a:latin typeface="+mn-lt"/>
                <a:cs typeface="+mn-cs"/>
              </a:rPr>
              <a:t>20 000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84325" y="1641475"/>
            <a:ext cx="2124075" cy="471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+mn-lt"/>
                <a:cs typeface="+mn-cs"/>
              </a:rPr>
              <a:t>$</a:t>
            </a:r>
            <a:r>
              <a:rPr lang="en-US" sz="3000" b="1" dirty="0" err="1">
                <a:latin typeface="+mn-lt"/>
                <a:cs typeface="+mn-cs"/>
              </a:rPr>
              <a:t>1M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7238" y="942975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Распределение усилий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22400" y="2316163"/>
            <a:ext cx="2573338" cy="2393950"/>
            <a:chOff x="1422400" y="2316163"/>
            <a:chExt cx="2573338" cy="2393950"/>
          </a:xfrm>
        </p:grpSpPr>
        <p:sp>
          <p:nvSpPr>
            <p:cNvPr id="3" name="Овал 2"/>
            <p:cNvSpPr/>
            <p:nvPr/>
          </p:nvSpPr>
          <p:spPr>
            <a:xfrm>
              <a:off x="1430338" y="4422775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771650" y="4422775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2112963" y="4422775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462213" y="4422775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11463" y="4422775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170238" y="4422775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3519488" y="4422775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619250" y="4100513"/>
              <a:ext cx="287338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1960563" y="4100513"/>
              <a:ext cx="287337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300288" y="4100513"/>
              <a:ext cx="288925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649538" y="4100513"/>
              <a:ext cx="288925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00375" y="4100513"/>
              <a:ext cx="287338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357563" y="4100513"/>
              <a:ext cx="288925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708400" y="4100513"/>
              <a:ext cx="287338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1439863" y="3803650"/>
              <a:ext cx="287337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1781175" y="3803650"/>
              <a:ext cx="287338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120900" y="3803650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470150" y="3803650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2820988" y="3803650"/>
              <a:ext cx="287337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179763" y="3803650"/>
              <a:ext cx="287337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529013" y="3803650"/>
              <a:ext cx="287337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1609725" y="3508375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951038" y="3508375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290763" y="3508375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641600" y="3508375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990850" y="3508375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349625" y="3508375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698875" y="3508375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1439863" y="3213100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1781175" y="3213100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2120900" y="3213100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470150" y="3213100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820988" y="3213100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3179763" y="3213100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529013" y="3213100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1601788" y="2908300"/>
              <a:ext cx="287337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1941513" y="2908300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282825" y="2908300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632075" y="2908300"/>
              <a:ext cx="287338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2981325" y="2908300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340100" y="2908300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689350" y="2908300"/>
              <a:ext cx="288925" cy="28733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1422400" y="2611438"/>
              <a:ext cx="287338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1762125" y="2611438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103438" y="2611438"/>
              <a:ext cx="287337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2452688" y="2611438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01938" y="2611438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160713" y="2611438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3509963" y="2611438"/>
              <a:ext cx="288925" cy="288925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1592263" y="2316163"/>
              <a:ext cx="287337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933575" y="2316163"/>
              <a:ext cx="287338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2273300" y="2316163"/>
              <a:ext cx="288925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2622550" y="2316163"/>
              <a:ext cx="288925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2973388" y="2316163"/>
              <a:ext cx="287337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3332163" y="2316163"/>
              <a:ext cx="287337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3681413" y="2316163"/>
              <a:ext cx="287337" cy="287337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</p:grpSp>
      <p:sp>
        <p:nvSpPr>
          <p:cNvPr id="74" name="Овал 73"/>
          <p:cNvSpPr/>
          <p:nvPr/>
        </p:nvSpPr>
        <p:spPr>
          <a:xfrm>
            <a:off x="4932363" y="2828925"/>
            <a:ext cx="928687" cy="928688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75" name="Овал 74"/>
          <p:cNvSpPr/>
          <p:nvPr/>
        </p:nvSpPr>
        <p:spPr>
          <a:xfrm>
            <a:off x="6588125" y="2822575"/>
            <a:ext cx="928688" cy="928688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77" name="Овал 76"/>
          <p:cNvSpPr/>
          <p:nvPr/>
        </p:nvSpPr>
        <p:spPr>
          <a:xfrm>
            <a:off x="5759450" y="2255838"/>
            <a:ext cx="928688" cy="928687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78" name="Прямоугольник 77"/>
          <p:cNvSpPr/>
          <p:nvPr/>
        </p:nvSpPr>
        <p:spPr>
          <a:xfrm>
            <a:off x="5129213" y="1641475"/>
            <a:ext cx="2124075" cy="469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+mn-lt"/>
                <a:cs typeface="+mn-cs"/>
              </a:rPr>
              <a:t>$</a:t>
            </a:r>
            <a:r>
              <a:rPr lang="en-US" sz="3000" b="1" dirty="0" err="1">
                <a:latin typeface="+mn-lt"/>
                <a:cs typeface="+mn-cs"/>
              </a:rPr>
              <a:t>1M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291138" y="4937125"/>
            <a:ext cx="17557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5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ru-RU" sz="2000" dirty="0">
                <a:latin typeface="+mn-lt"/>
                <a:cs typeface="+mn-cs"/>
              </a:rPr>
              <a:t>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по </a:t>
            </a:r>
            <a:r>
              <a:rPr lang="en-US" sz="2000" dirty="0">
                <a:latin typeface="+mn-lt"/>
                <a:cs typeface="+mn-cs"/>
              </a:rPr>
              <a:t>$</a:t>
            </a:r>
            <a:r>
              <a:rPr lang="ru-RU" sz="2000" dirty="0">
                <a:latin typeface="+mn-lt"/>
                <a:cs typeface="+mn-cs"/>
              </a:rPr>
              <a:t>200 000</a:t>
            </a:r>
            <a:endParaRPr lang="ru-RU" sz="1500" dirty="0">
              <a:latin typeface="+mn-lt"/>
              <a:cs typeface="+mn-cs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5254625" y="3789363"/>
            <a:ext cx="928688" cy="928687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82" name="Овал 81"/>
          <p:cNvSpPr/>
          <p:nvPr/>
        </p:nvSpPr>
        <p:spPr>
          <a:xfrm>
            <a:off x="6303963" y="3789363"/>
            <a:ext cx="928687" cy="928687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grpSp>
        <p:nvGrpSpPr>
          <p:cNvPr id="143430" name="Группа 7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3432" name="Рисунок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4343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6EA869-5E4B-4027-96F3-40F4A4E5663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169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78" grpId="0"/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33728C-5D16-46C8-AD3A-7EBDE1D7AD1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Что такое В2В-продажа?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4140200" y="1341438"/>
            <a:ext cx="4572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 b="1"/>
              <a:t>Современная </a:t>
            </a:r>
            <a:r>
              <a:rPr lang="ru-RU" altLang="ru-RU" sz="2000" b="1" smtClean="0"/>
              <a:t>В2В-продажа </a:t>
            </a:r>
            <a:r>
              <a:rPr lang="ru-RU" altLang="ru-RU" sz="2000" b="1" dirty="0"/>
              <a:t>– это комплексная многоуровневая система влияния на мнение, желание, знание, отношение и поведение клиента </a:t>
            </a:r>
            <a:br>
              <a:rPr lang="ru-RU" altLang="ru-RU" sz="2000" b="1" dirty="0"/>
            </a:br>
            <a:r>
              <a:rPr lang="ru-RU" altLang="ru-RU" sz="2000" b="1" dirty="0"/>
              <a:t>с целью предложить ему наилучшее решение по устраивающей его цене.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 dirty="0"/>
              <a:t>Продажа – это не управление заказчиком вне его понимания </a:t>
            </a:r>
            <a:br>
              <a:rPr lang="ru-RU" altLang="ru-RU" sz="2000" dirty="0"/>
            </a:br>
            <a:r>
              <a:rPr lang="ru-RU" altLang="ru-RU" sz="2000" dirty="0"/>
              <a:t>и не прямое воздействие </a:t>
            </a:r>
            <a:br>
              <a:rPr lang="ru-RU" altLang="ru-RU" sz="2000" dirty="0"/>
            </a:br>
            <a:r>
              <a:rPr lang="ru-RU" altLang="ru-RU" sz="2000" dirty="0"/>
              <a:t>на его волю, то есть не манипуляции.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 dirty="0"/>
              <a:t>Продажа – экспертная помощь клиенту в решении его задач, проблем, запросов и желаний, а также сопровождение сделок до, во </a:t>
            </a:r>
            <a:r>
              <a:rPr lang="ru-RU" altLang="ru-RU" sz="2000"/>
              <a:t>время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и </a:t>
            </a:r>
            <a:r>
              <a:rPr lang="ru-RU" altLang="ru-RU" sz="2000" dirty="0"/>
              <a:t>после подписания договора.</a:t>
            </a:r>
          </a:p>
        </p:txBody>
      </p:sp>
      <p:pic>
        <p:nvPicPr>
          <p:cNvPr id="922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1700213"/>
            <a:ext cx="26638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22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Line 19"/>
          <p:cNvSpPr>
            <a:spLocks noChangeShapeType="1"/>
          </p:cNvSpPr>
          <p:nvPr/>
        </p:nvSpPr>
        <p:spPr bwMode="auto">
          <a:xfrm>
            <a:off x="723900" y="3725863"/>
            <a:ext cx="7756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387" name="Line 19"/>
          <p:cNvSpPr>
            <a:spLocks noChangeShapeType="1"/>
          </p:cNvSpPr>
          <p:nvPr/>
        </p:nvSpPr>
        <p:spPr bwMode="auto">
          <a:xfrm>
            <a:off x="717550" y="1889125"/>
            <a:ext cx="77628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82875" y="3868738"/>
            <a:ext cx="17557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50 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по </a:t>
            </a:r>
            <a:r>
              <a:rPr lang="en-US" sz="2000" dirty="0">
                <a:latin typeface="+mn-lt"/>
                <a:cs typeface="+mn-cs"/>
              </a:rPr>
              <a:t>$</a:t>
            </a:r>
            <a:r>
              <a:rPr lang="ru-RU" sz="2000" dirty="0">
                <a:latin typeface="+mn-lt"/>
                <a:cs typeface="+mn-cs"/>
              </a:rPr>
              <a:t>20 000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47988" y="1362075"/>
            <a:ext cx="1346200" cy="471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+mn-lt"/>
                <a:cs typeface="+mn-cs"/>
              </a:rPr>
              <a:t>$</a:t>
            </a:r>
            <a:r>
              <a:rPr lang="en-US" sz="3000" b="1" dirty="0" err="1">
                <a:latin typeface="+mn-lt"/>
                <a:cs typeface="+mn-cs"/>
              </a:rPr>
              <a:t>1M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57238" y="663575"/>
            <a:ext cx="42545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Правило Парето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4391" name="Группа 1"/>
          <p:cNvGrpSpPr>
            <a:grpSpLocks/>
          </p:cNvGrpSpPr>
          <p:nvPr/>
        </p:nvGrpSpPr>
        <p:grpSpPr bwMode="auto">
          <a:xfrm>
            <a:off x="2727325" y="2020888"/>
            <a:ext cx="1627188" cy="1514475"/>
            <a:chOff x="1422400" y="2316163"/>
            <a:chExt cx="2573338" cy="2393950"/>
          </a:xfrm>
        </p:grpSpPr>
        <p:sp>
          <p:nvSpPr>
            <p:cNvPr id="3" name="Овал 2"/>
            <p:cNvSpPr/>
            <p:nvPr/>
          </p:nvSpPr>
          <p:spPr>
            <a:xfrm>
              <a:off x="1429933" y="4421533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771370" y="4421533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2112808" y="4421533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461777" y="4421533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10748" y="4421533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169759" y="4421533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3518729" y="4421533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618225" y="4100332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1959663" y="4100332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2301101" y="4100332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650071" y="4100332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01551" y="4100332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358052" y="4100332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3709533" y="4100332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1439975" y="3804225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1781413" y="3804225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120339" y="3804225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469310" y="3804225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2820790" y="3804225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179801" y="3804225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528771" y="3804225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1610694" y="3508118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952132" y="3508118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291058" y="3508118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2642538" y="3508118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991509" y="3508118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350520" y="3508118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699490" y="3508118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1439975" y="3212011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1781413" y="3212011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2120339" y="3212011"/>
              <a:ext cx="288717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469310" y="3212011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820790" y="3212011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3179801" y="3212011"/>
              <a:ext cx="28620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3528771" y="3212011"/>
              <a:ext cx="288715" cy="288580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1600651" y="2908377"/>
              <a:ext cx="288715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1942089" y="2908377"/>
              <a:ext cx="288715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283527" y="2908377"/>
              <a:ext cx="286205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632496" y="2908377"/>
              <a:ext cx="286205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2981467" y="2908377"/>
              <a:ext cx="288715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3340478" y="2908377"/>
              <a:ext cx="288717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689448" y="2908377"/>
              <a:ext cx="288715" cy="286069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1422400" y="2612270"/>
              <a:ext cx="28620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1761328" y="2612270"/>
              <a:ext cx="28871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102766" y="2612270"/>
              <a:ext cx="28871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2451735" y="2612270"/>
              <a:ext cx="288717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00705" y="2612270"/>
              <a:ext cx="291226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159716" y="2612270"/>
              <a:ext cx="288717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3511197" y="2612270"/>
              <a:ext cx="288717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1593119" y="2316163"/>
              <a:ext cx="28620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1934557" y="2316163"/>
              <a:ext cx="28620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2273485" y="2316163"/>
              <a:ext cx="28871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2622454" y="2316163"/>
              <a:ext cx="288717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2973934" y="2316163"/>
              <a:ext cx="28620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3332947" y="2316163"/>
              <a:ext cx="28620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3681916" y="2316163"/>
              <a:ext cx="286205" cy="288578"/>
            </a:xfrm>
            <a:prstGeom prst="ellipse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4999038" y="1362075"/>
            <a:ext cx="1314450" cy="469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+mn-lt"/>
                <a:cs typeface="+mn-cs"/>
              </a:rPr>
              <a:t>$</a:t>
            </a:r>
            <a:r>
              <a:rPr lang="en-US" sz="3000" b="1" dirty="0" err="1">
                <a:latin typeface="+mn-lt"/>
                <a:cs typeface="+mn-cs"/>
              </a:rPr>
              <a:t>1M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778375" y="3868738"/>
            <a:ext cx="17557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5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ru-RU" sz="2000" dirty="0">
                <a:latin typeface="+mn-lt"/>
                <a:cs typeface="+mn-cs"/>
              </a:rPr>
              <a:t>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по </a:t>
            </a:r>
            <a:r>
              <a:rPr lang="en-US" sz="2000" dirty="0">
                <a:latin typeface="+mn-lt"/>
                <a:cs typeface="+mn-cs"/>
              </a:rPr>
              <a:t>$</a:t>
            </a:r>
            <a:r>
              <a:rPr lang="ru-RU" sz="2000" dirty="0">
                <a:latin typeface="+mn-lt"/>
                <a:cs typeface="+mn-cs"/>
              </a:rPr>
              <a:t>200 000</a:t>
            </a:r>
            <a:endParaRPr lang="ru-RU" sz="1500" dirty="0">
              <a:latin typeface="+mn-lt"/>
              <a:cs typeface="+mn-cs"/>
            </a:endParaRPr>
          </a:p>
        </p:txBody>
      </p:sp>
      <p:grpSp>
        <p:nvGrpSpPr>
          <p:cNvPr id="144394" name="Группа 3"/>
          <p:cNvGrpSpPr>
            <a:grpSpLocks/>
          </p:cNvGrpSpPr>
          <p:nvPr/>
        </p:nvGrpSpPr>
        <p:grpSpPr bwMode="auto">
          <a:xfrm>
            <a:off x="4813300" y="2020888"/>
            <a:ext cx="1589088" cy="1514475"/>
            <a:chOff x="4932363" y="2255838"/>
            <a:chExt cx="2584450" cy="2462212"/>
          </a:xfrm>
        </p:grpSpPr>
        <p:sp>
          <p:nvSpPr>
            <p:cNvPr id="74" name="Овал 73"/>
            <p:cNvSpPr/>
            <p:nvPr/>
          </p:nvSpPr>
          <p:spPr>
            <a:xfrm>
              <a:off x="4932363" y="2828806"/>
              <a:ext cx="929472" cy="929137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6587341" y="2823644"/>
              <a:ext cx="929472" cy="926555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758561" y="2255838"/>
              <a:ext cx="929472" cy="929137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255097" y="3788913"/>
              <a:ext cx="929472" cy="929137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6303335" y="3788913"/>
              <a:ext cx="929472" cy="929137"/>
            </a:xfrm>
            <a:prstGeom prst="ellipse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/>
            </a:p>
          </p:txBody>
        </p:sp>
      </p:grpSp>
      <p:sp>
        <p:nvSpPr>
          <p:cNvPr id="76" name="Овал 75"/>
          <p:cNvSpPr/>
          <p:nvPr/>
        </p:nvSpPr>
        <p:spPr>
          <a:xfrm>
            <a:off x="6875463" y="2020888"/>
            <a:ext cx="1514475" cy="15144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80" name="Прямоугольник 79"/>
          <p:cNvSpPr/>
          <p:nvPr/>
        </p:nvSpPr>
        <p:spPr>
          <a:xfrm>
            <a:off x="6881813" y="1362075"/>
            <a:ext cx="1346200" cy="471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+mn-lt"/>
                <a:cs typeface="+mn-cs"/>
              </a:rPr>
              <a:t>$</a:t>
            </a:r>
            <a:r>
              <a:rPr lang="en-US" sz="3000" b="1" dirty="0" err="1">
                <a:latin typeface="+mn-lt"/>
                <a:cs typeface="+mn-cs"/>
              </a:rPr>
              <a:t>1M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958850" y="1362075"/>
            <a:ext cx="1346200" cy="471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atin typeface="+mn-lt"/>
                <a:cs typeface="+mn-cs"/>
              </a:rPr>
              <a:t>$</a:t>
            </a:r>
            <a:r>
              <a:rPr lang="en-US" sz="3000" b="1" dirty="0" err="1">
                <a:latin typeface="+mn-lt"/>
                <a:cs typeface="+mn-cs"/>
              </a:rPr>
              <a:t>1M</a:t>
            </a:r>
            <a:endParaRPr lang="ru-RU" sz="3000" b="1" dirty="0">
              <a:latin typeface="+mn-lt"/>
              <a:cs typeface="+mn-cs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719888" y="3868738"/>
            <a:ext cx="17557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1</a:t>
            </a:r>
            <a:r>
              <a:rPr lang="en-US" sz="2000">
                <a:latin typeface="+mn-lt"/>
                <a:cs typeface="+mn-cs"/>
              </a:rPr>
              <a:t> </a:t>
            </a:r>
            <a:r>
              <a:rPr lang="ru-RU" sz="2000">
                <a:latin typeface="+mn-lt"/>
                <a:cs typeface="+mn-cs"/>
              </a:rPr>
              <a:t>сделка</a:t>
            </a:r>
            <a:endParaRPr lang="ru-RU" sz="2000" dirty="0">
              <a:latin typeface="+mn-lt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на </a:t>
            </a:r>
            <a:r>
              <a:rPr lang="en-US" sz="2000">
                <a:latin typeface="+mn-lt"/>
                <a:cs typeface="+mn-cs"/>
              </a:rPr>
              <a:t>$</a:t>
            </a:r>
            <a:r>
              <a:rPr lang="ru-RU" sz="2000">
                <a:latin typeface="+mn-lt"/>
                <a:cs typeface="+mn-cs"/>
              </a:rPr>
              <a:t>1 000 000</a:t>
            </a:r>
            <a:endParaRPr lang="ru-RU" sz="1500" dirty="0">
              <a:latin typeface="+mn-lt"/>
              <a:cs typeface="+mn-cs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723900" y="3868738"/>
            <a:ext cx="17557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latin typeface="+mn-lt"/>
                <a:cs typeface="+mn-cs"/>
              </a:rPr>
              <a:t>500 </a:t>
            </a:r>
            <a:r>
              <a:rPr lang="ru-RU" sz="2000" dirty="0">
                <a:latin typeface="+mn-lt"/>
                <a:cs typeface="+mn-cs"/>
              </a:rPr>
              <a:t>сделок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по </a:t>
            </a:r>
            <a:r>
              <a:rPr lang="en-US" sz="2000">
                <a:latin typeface="+mn-lt"/>
                <a:cs typeface="+mn-cs"/>
              </a:rPr>
              <a:t>$</a:t>
            </a:r>
            <a:r>
              <a:rPr lang="ru-RU" sz="2000">
                <a:latin typeface="+mn-lt"/>
                <a:cs typeface="+mn-cs"/>
              </a:rPr>
              <a:t>2 </a:t>
            </a:r>
            <a:r>
              <a:rPr lang="ru-RU" sz="2000" dirty="0">
                <a:latin typeface="+mn-lt"/>
                <a:cs typeface="+mn-cs"/>
              </a:rPr>
              <a:t>000</a:t>
            </a:r>
          </a:p>
        </p:txBody>
      </p:sp>
      <p:grpSp>
        <p:nvGrpSpPr>
          <p:cNvPr id="144400" name="Группа 8"/>
          <p:cNvGrpSpPr>
            <a:grpSpLocks/>
          </p:cNvGrpSpPr>
          <p:nvPr/>
        </p:nvGrpSpPr>
        <p:grpSpPr bwMode="auto">
          <a:xfrm>
            <a:off x="862013" y="2071688"/>
            <a:ext cx="1549400" cy="1465262"/>
            <a:chOff x="862013" y="2351878"/>
            <a:chExt cx="1477739" cy="139658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862013" y="2351878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>
              <a:off x="931661" y="2412402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862013" y="2471412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931661" y="2531936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>
              <a:off x="862013" y="2595486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931661" y="2654497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862013" y="2715021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931661" y="2774031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862013" y="2839095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931661" y="2898105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862013" y="2958629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>
              <a:off x="931661" y="3019152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/>
            <p:cNvCxnSpPr/>
            <p:nvPr/>
          </p:nvCxnSpPr>
          <p:spPr>
            <a:xfrm>
              <a:off x="862013" y="3081190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931661" y="3141713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>
              <a:off x="862013" y="3202237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/>
            <p:nvPr/>
          </p:nvCxnSpPr>
          <p:spPr>
            <a:xfrm>
              <a:off x="931661" y="3261247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862013" y="3326311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931661" y="3385321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>
              <a:off x="862013" y="3445845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931661" y="3504856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862013" y="3568406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>
              <a:off x="931661" y="3628930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862013" y="3689454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>
              <a:off x="931661" y="3748464"/>
              <a:ext cx="1408091" cy="0"/>
            </a:xfrm>
            <a:prstGeom prst="line">
              <a:avLst/>
            </a:prstGeom>
            <a:ln w="57150" cap="rnd">
              <a:solidFill>
                <a:srgbClr val="C86FC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401" name="Группа 13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4408" name="Рисунок 1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0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4440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991FE-3481-4040-82EA-B50C7AFCFBD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170</a:t>
            </a:fld>
            <a:endParaRPr lang="en-US" altLang="ru-RU" sz="100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700338" y="4662488"/>
            <a:ext cx="1693862" cy="1004887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>
                <a:solidFill>
                  <a:schemeClr val="bg1"/>
                </a:solidFill>
              </a:rPr>
              <a:t>10 / 30 /10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4716463" y="4665663"/>
            <a:ext cx="1693862" cy="100330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>
                <a:solidFill>
                  <a:schemeClr val="bg1"/>
                </a:solidFill>
              </a:rPr>
              <a:t>1 / 3 / 1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6786563" y="4662488"/>
            <a:ext cx="1693862" cy="1004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5" name="Прямоугольник 144"/>
          <p:cNvSpPr>
            <a:spLocks noChangeArrowheads="1"/>
          </p:cNvSpPr>
          <p:nvPr/>
        </p:nvSpPr>
        <p:spPr bwMode="auto">
          <a:xfrm>
            <a:off x="1563688" y="5683250"/>
            <a:ext cx="6176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000"/>
              <a:t>Лёгкие контракты / Обычные сделки / Головная боль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717550" y="4665663"/>
            <a:ext cx="1693863" cy="1003300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>
                <a:solidFill>
                  <a:schemeClr val="bg1"/>
                </a:solidFill>
              </a:rPr>
              <a:t>100 / 300 /100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0" grpId="0"/>
      <p:bldP spid="99" grpId="0"/>
      <p:bldP spid="100" grpId="0"/>
      <p:bldP spid="101" grpId="0"/>
      <p:bldP spid="10" grpId="0" animBg="1"/>
      <p:bldP spid="143" grpId="0" animBg="1"/>
      <p:bldP spid="144" grpId="0" animBg="1"/>
      <p:bldP spid="145" grpId="0"/>
      <p:bldP spid="14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208262" y="2799135"/>
            <a:ext cx="6676106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 smtClean="0">
                <a:solidFill>
                  <a:schemeClr val="tx1"/>
                </a:solidFill>
              </a:rPr>
              <a:t>Составляем своё портфолио сделок.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 smtClean="0">
                <a:solidFill>
                  <a:schemeClr val="tx1"/>
                </a:solidFill>
              </a:rPr>
              <a:t>Правило 1: должно получиться 40 миллионов.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 smtClean="0">
                <a:solidFill>
                  <a:schemeClr val="tx1"/>
                </a:solidFill>
              </a:rPr>
              <a:t>Правило 2. Можно брать сделки по 100 тыс., 500 тыс., </a:t>
            </a:r>
            <a:br>
              <a:rPr lang="ru-RU" altLang="ru-RU" smtClean="0">
                <a:solidFill>
                  <a:schemeClr val="tx1"/>
                </a:solidFill>
              </a:rPr>
            </a:br>
            <a:r>
              <a:rPr lang="ru-RU" altLang="ru-RU" smtClean="0">
                <a:solidFill>
                  <a:schemeClr val="tx1"/>
                </a:solidFill>
              </a:rPr>
              <a:t>1 млн. и 10 млн.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171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115508" y="5363924"/>
            <a:ext cx="29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9AE2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18776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60590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70548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Разница между «короткими» и «длинными» продажами</a:t>
            </a:r>
          </a:p>
        </p:txBody>
      </p:sp>
      <p:sp>
        <p:nvSpPr>
          <p:cNvPr id="145411" name="Text Box 7"/>
          <p:cNvSpPr txBox="1">
            <a:spLocks noChangeArrowheads="1"/>
          </p:cNvSpPr>
          <p:nvPr/>
        </p:nvSpPr>
        <p:spPr bwMode="auto">
          <a:xfrm>
            <a:off x="684213" y="1341438"/>
            <a:ext cx="3311525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Короткий цикл сделки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Небольшая цена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Небольшая проблема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Зависят от текущего настроения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Решения принимаются </a:t>
            </a:r>
            <a:br>
              <a:rPr lang="ru-RU" altLang="ru-RU" sz="1800"/>
            </a:br>
            <a:r>
              <a:rPr lang="ru-RU" altLang="ru-RU" sz="1800"/>
              <a:t>на уровне текущего эмоционального состояния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Достаточно одного человека для покупки </a:t>
            </a:r>
            <a:br>
              <a:rPr lang="ru-RU" altLang="ru-RU" sz="1800"/>
            </a:br>
            <a:r>
              <a:rPr lang="ru-RU" altLang="ru-RU" sz="1800"/>
              <a:t>с обеих сторон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Нет конкурентного сравнения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…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86250" y="1341438"/>
            <a:ext cx="3959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Длинный цикл сделки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Высокая цена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Большая проблема / задача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Настроение и энтузиазм </a:t>
            </a:r>
            <a:br>
              <a:rPr lang="ru-RU" altLang="ru-RU" sz="1800" dirty="0"/>
            </a:br>
            <a:r>
              <a:rPr lang="ru-RU" altLang="ru-RU" sz="1800" dirty="0"/>
              <a:t>в процессе могут меняться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Решения принимаются на уровне логики и здравого смысла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Часто с обеих сторон выступают много людей или групп влияния, интересы которых должны быть учтены продавцом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Часто происходят через тендер или сравнительный анализ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…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57238" y="5522913"/>
            <a:ext cx="790575" cy="0"/>
          </a:xfrm>
          <a:prstGeom prst="line">
            <a:avLst/>
          </a:prstGeom>
          <a:ln w="127000" cap="rnd">
            <a:solidFill>
              <a:srgbClr val="9AE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14838" y="5522913"/>
            <a:ext cx="3973512" cy="0"/>
          </a:xfrm>
          <a:prstGeom prst="line">
            <a:avLst/>
          </a:prstGeom>
          <a:ln w="127000" cap="rnd">
            <a:solidFill>
              <a:srgbClr val="C86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947863" y="5522913"/>
            <a:ext cx="2047875" cy="0"/>
          </a:xfrm>
          <a:prstGeom prst="line">
            <a:avLst/>
          </a:prstGeom>
          <a:ln w="127000" cap="rnd">
            <a:solidFill>
              <a:srgbClr val="00B9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416" name="Группа 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5418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4541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890B20-EF72-4BB1-87AE-8926D873E47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172</a:t>
            </a:fld>
            <a:endParaRPr lang="en-US" altLang="ru-RU" sz="1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4" name="Группа 4"/>
          <p:cNvGrpSpPr>
            <a:grpSpLocks/>
          </p:cNvGrpSpPr>
          <p:nvPr/>
        </p:nvGrpSpPr>
        <p:grpSpPr bwMode="auto">
          <a:xfrm>
            <a:off x="2400300" y="2492375"/>
            <a:ext cx="5248275" cy="2041525"/>
            <a:chOff x="2400300" y="2637685"/>
            <a:chExt cx="5556076" cy="2040467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2400300" y="4678152"/>
              <a:ext cx="5556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2400300" y="4170415"/>
              <a:ext cx="5556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400300" y="3662679"/>
              <a:ext cx="5556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400300" y="3154942"/>
              <a:ext cx="5556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2400300" y="2637685"/>
              <a:ext cx="5556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43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01E7E4-6527-4BAC-8D33-2F0BD8FE79CF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173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62626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Изменение энтузиазма и требований</a:t>
            </a:r>
            <a:br>
              <a:rPr lang="ru-RU" altLang="ru-RU" sz="2000" smtClean="0">
                <a:solidFill>
                  <a:schemeClr val="bg1"/>
                </a:solidFill>
                <a:latin typeface="+mn-lt"/>
              </a:rPr>
            </a:b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в процессе пресейловой коммуникации с клиентом</a:t>
            </a:r>
          </a:p>
        </p:txBody>
      </p:sp>
      <p:sp>
        <p:nvSpPr>
          <p:cNvPr id="146437" name="Прямоугольник 6"/>
          <p:cNvSpPr>
            <a:spLocks noChangeArrowheads="1"/>
          </p:cNvSpPr>
          <p:nvPr/>
        </p:nvSpPr>
        <p:spPr bwMode="auto">
          <a:xfrm>
            <a:off x="811213" y="1816100"/>
            <a:ext cx="1231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Максимум</a:t>
            </a:r>
          </a:p>
        </p:txBody>
      </p:sp>
      <p:sp>
        <p:nvSpPr>
          <p:cNvPr id="146438" name="Прямоугольник 9"/>
          <p:cNvSpPr>
            <a:spLocks noChangeArrowheads="1"/>
          </p:cNvSpPr>
          <p:nvPr/>
        </p:nvSpPr>
        <p:spPr bwMode="auto">
          <a:xfrm>
            <a:off x="811213" y="4822825"/>
            <a:ext cx="11684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Минимум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400300" y="1833563"/>
            <a:ext cx="0" cy="3303587"/>
          </a:xfrm>
          <a:prstGeom prst="straightConnector1">
            <a:avLst/>
          </a:prstGeom>
          <a:ln w="635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441" name="Прямоугольник 15"/>
          <p:cNvSpPr>
            <a:spLocks noChangeArrowheads="1"/>
          </p:cNvSpPr>
          <p:nvPr/>
        </p:nvSpPr>
        <p:spPr bwMode="auto">
          <a:xfrm>
            <a:off x="3515394" y="5300663"/>
            <a:ext cx="316413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mtClean="0"/>
              <a:t>Количество встреч с </a:t>
            </a:r>
            <a:r>
              <a:rPr lang="ru-RU" altLang="ru-RU"/>
              <a:t>клиентом</a:t>
            </a:r>
          </a:p>
        </p:txBody>
      </p:sp>
      <p:sp>
        <p:nvSpPr>
          <p:cNvPr id="146442" name="Прямоугольник 16"/>
          <p:cNvSpPr>
            <a:spLocks noChangeArrowheads="1"/>
          </p:cNvSpPr>
          <p:nvPr/>
        </p:nvSpPr>
        <p:spPr bwMode="auto">
          <a:xfrm>
            <a:off x="2555875" y="4818063"/>
            <a:ext cx="301625" cy="319087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6443" name="Прямоугольник 18"/>
          <p:cNvSpPr>
            <a:spLocks noChangeArrowheads="1"/>
          </p:cNvSpPr>
          <p:nvPr/>
        </p:nvSpPr>
        <p:spPr bwMode="auto">
          <a:xfrm>
            <a:off x="3708400" y="4818063"/>
            <a:ext cx="301625" cy="319087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6444" name="Прямоугольник 19"/>
          <p:cNvSpPr>
            <a:spLocks noChangeArrowheads="1"/>
          </p:cNvSpPr>
          <p:nvPr/>
        </p:nvSpPr>
        <p:spPr bwMode="auto">
          <a:xfrm>
            <a:off x="4946650" y="4818063"/>
            <a:ext cx="301625" cy="319087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6445" name="Прямоугольник 20"/>
          <p:cNvSpPr>
            <a:spLocks noChangeArrowheads="1"/>
          </p:cNvSpPr>
          <p:nvPr/>
        </p:nvSpPr>
        <p:spPr bwMode="auto">
          <a:xfrm>
            <a:off x="6232525" y="4818063"/>
            <a:ext cx="301625" cy="319087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46446" name="Прямоугольник 21"/>
          <p:cNvSpPr>
            <a:spLocks noChangeArrowheads="1"/>
          </p:cNvSpPr>
          <p:nvPr/>
        </p:nvSpPr>
        <p:spPr bwMode="auto">
          <a:xfrm>
            <a:off x="7346950" y="4818063"/>
            <a:ext cx="301625" cy="319087"/>
          </a:xfrm>
          <a:prstGeom prst="rect">
            <a:avLst/>
          </a:prstGeom>
          <a:solidFill>
            <a:srgbClr val="C86F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</a:rPr>
              <a:t>N</a:t>
            </a:r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146447" name="Прямоугольная выноска 23"/>
          <p:cNvSpPr>
            <a:spLocks noChangeArrowheads="1"/>
          </p:cNvSpPr>
          <p:nvPr/>
        </p:nvSpPr>
        <p:spPr bwMode="auto">
          <a:xfrm>
            <a:off x="2725738" y="2997200"/>
            <a:ext cx="1728787" cy="541338"/>
          </a:xfrm>
          <a:prstGeom prst="wedgeRectCallout">
            <a:avLst>
              <a:gd name="adj1" fmla="val 41144"/>
              <a:gd name="adj2" fmla="val -149889"/>
            </a:avLst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Взаимный</a:t>
            </a:r>
            <a:br>
              <a:rPr lang="ru-RU" altLang="ru-RU" sz="1800">
                <a:solidFill>
                  <a:schemeClr val="bg1"/>
                </a:solidFill>
              </a:rPr>
            </a:br>
            <a:r>
              <a:rPr lang="ru-RU" altLang="ru-RU" sz="1800">
                <a:solidFill>
                  <a:schemeClr val="bg1"/>
                </a:solidFill>
              </a:rPr>
              <a:t>энтузиазм</a:t>
            </a:r>
          </a:p>
        </p:txBody>
      </p:sp>
      <p:sp>
        <p:nvSpPr>
          <p:cNvPr id="146448" name="Прямоугольная выноска 27"/>
          <p:cNvSpPr>
            <a:spLocks noChangeArrowheads="1"/>
          </p:cNvSpPr>
          <p:nvPr/>
        </p:nvSpPr>
        <p:spPr bwMode="auto">
          <a:xfrm>
            <a:off x="2725738" y="3683000"/>
            <a:ext cx="1728787" cy="541338"/>
          </a:xfrm>
          <a:prstGeom prst="wedgeRectCallout">
            <a:avLst>
              <a:gd name="adj1" fmla="val 45000"/>
              <a:gd name="adj2" fmla="val 91301"/>
            </a:avLst>
          </a:prstGeom>
          <a:solidFill>
            <a:srgbClr val="00B9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Взаимные ожидания</a:t>
            </a:r>
          </a:p>
        </p:txBody>
      </p:sp>
      <p:sp>
        <p:nvSpPr>
          <p:cNvPr id="23" name="Дуга 22"/>
          <p:cNvSpPr/>
          <p:nvPr/>
        </p:nvSpPr>
        <p:spPr>
          <a:xfrm flipV="1">
            <a:off x="-2484784" y="-459432"/>
            <a:ext cx="10081121" cy="5137584"/>
          </a:xfrm>
          <a:prstGeom prst="arc">
            <a:avLst>
              <a:gd name="adj1" fmla="val 16200000"/>
              <a:gd name="adj2" fmla="val 21458031"/>
            </a:avLst>
          </a:prstGeom>
          <a:noFill/>
          <a:ln w="63500" cap="rnd">
            <a:gradFill>
              <a:gsLst>
                <a:gs pos="55400">
                  <a:srgbClr val="FFFF00"/>
                </a:gs>
                <a:gs pos="0">
                  <a:srgbClr val="9AE23A"/>
                </a:gs>
                <a:gs pos="100000">
                  <a:srgbClr val="FF0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Дуга 26"/>
          <p:cNvSpPr/>
          <p:nvPr/>
        </p:nvSpPr>
        <p:spPr>
          <a:xfrm>
            <a:off x="-2340768" y="2226792"/>
            <a:ext cx="9865096" cy="5162647"/>
          </a:xfrm>
          <a:prstGeom prst="arc">
            <a:avLst>
              <a:gd name="adj1" fmla="val 16200000"/>
              <a:gd name="adj2" fmla="val 21458031"/>
            </a:avLst>
          </a:prstGeom>
          <a:noFill/>
          <a:ln w="63500" cap="rnd">
            <a:gradFill>
              <a:gsLst>
                <a:gs pos="55400">
                  <a:srgbClr val="FFFF00"/>
                </a:gs>
                <a:gs pos="0">
                  <a:srgbClr val="9AE23A"/>
                </a:gs>
                <a:gs pos="100000">
                  <a:srgbClr val="FF0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46455" name="Группа 1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6456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cxnSp>
        <p:nvCxnSpPr>
          <p:cNvPr id="5" name="Прямая со стрелкой 4"/>
          <p:cNvCxnSpPr/>
          <p:nvPr/>
        </p:nvCxnSpPr>
        <p:spPr>
          <a:xfrm>
            <a:off x="2400300" y="5157688"/>
            <a:ext cx="5772100" cy="0"/>
          </a:xfrm>
          <a:prstGeom prst="straightConnector1">
            <a:avLst/>
          </a:prstGeom>
          <a:ln w="63500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48" grpId="0" animBg="1"/>
      <p:bldP spid="23" grpId="0" animBg="1"/>
      <p:bldP spid="27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www.dexmedia.com/media/customer-rap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412875"/>
            <a:ext cx="7042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908050"/>
            <a:ext cx="17272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Раппорт</a:t>
            </a:r>
          </a:p>
        </p:txBody>
      </p:sp>
      <p:sp>
        <p:nvSpPr>
          <p:cNvPr id="22" name="Овал 21"/>
          <p:cNvSpPr/>
          <p:nvPr/>
        </p:nvSpPr>
        <p:spPr>
          <a:xfrm>
            <a:off x="3419475" y="3213100"/>
            <a:ext cx="2778125" cy="2776538"/>
          </a:xfrm>
          <a:prstGeom prst="ellipse">
            <a:avLst/>
          </a:prstGeom>
          <a:solidFill>
            <a:srgbClr val="00B0F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4238" y="3497263"/>
            <a:ext cx="2773362" cy="2085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Раппорт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 –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эмоциональная и интеллектуальная связь, устанавливаемая между людьми в процессе их общения</a:t>
            </a:r>
            <a:r>
              <a:rPr lang="ru-RU">
                <a:solidFill>
                  <a:schemeClr val="bg1"/>
                </a:solidFill>
                <a:latin typeface="+mn-lt"/>
              </a:rPr>
              <a:t>, некая «химия», основанная на взаимной симпатии и понимании обеих сторон.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746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764133-BA52-4CE7-925F-5FB891CDF18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174</a:t>
            </a:fld>
            <a:endParaRPr lang="en-US" altLang="ru-RU" sz="1000" smtClean="0"/>
          </a:p>
        </p:txBody>
      </p:sp>
      <p:grpSp>
        <p:nvGrpSpPr>
          <p:cNvPr id="147463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7464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6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6688" y="0"/>
            <a:ext cx="2627312" cy="68580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8483" name="Picture 2" descr="http://ezradew.com/wp-content/uploads/2013/12/empathy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7020"/>
          <a:stretch>
            <a:fillRect/>
          </a:stretch>
        </p:blipFill>
        <p:spPr bwMode="auto">
          <a:xfrm>
            <a:off x="-36513" y="0"/>
            <a:ext cx="6553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524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1152AD-6901-413A-B1EA-67B4DBD1C66F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175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8313" y="404813"/>
            <a:ext cx="50387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err="1" smtClean="0">
                <a:solidFill>
                  <a:schemeClr val="bg1"/>
                </a:solidFill>
                <a:latin typeface="+mn-lt"/>
              </a:rPr>
              <a:t>Эмпатия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7763" y="764704"/>
            <a:ext cx="2484437" cy="4876683"/>
          </a:xfrm>
          <a:prstGeom prst="rect">
            <a:avLst/>
          </a:prstGeom>
          <a:solidFill>
            <a:srgbClr val="FFD200"/>
          </a:solidFill>
          <a:ln w="38100">
            <a:solidFill>
              <a:schemeClr val="bg1"/>
            </a:solidFill>
          </a:ln>
        </p:spPr>
        <p:txBody>
          <a:bodyPr lIns="180000" tIns="180000" rIns="180000" bIns="10800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b="1"/>
              <a:t>Эмпатия</a:t>
            </a:r>
            <a:r>
              <a:rPr lang="ru-RU"/>
              <a:t>  – одно из ключевых понятий </a:t>
            </a:r>
            <a:br>
              <a:rPr lang="ru-RU"/>
            </a:br>
            <a:r>
              <a:rPr lang="ru-RU"/>
              <a:t>в консультационных продажах.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mtClean="0"/>
              <a:t>Эмпатия – способность к глубокому пониманию </a:t>
            </a:r>
            <a:r>
              <a:rPr lang="ru-RU"/>
              <a:t>чувств других людей </a:t>
            </a:r>
            <a:br>
              <a:rPr lang="ru-RU"/>
            </a:br>
            <a:r>
              <a:rPr lang="ru-RU"/>
              <a:t>и готовность оказать им эмоциональную поддержку. 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mtClean="0">
                <a:latin typeface="+mn-lt"/>
              </a:rPr>
              <a:t>Предполагает </a:t>
            </a:r>
            <a:r>
              <a:rPr lang="ru-RU" dirty="0">
                <a:latin typeface="+mn-lt"/>
              </a:rPr>
              <a:t>желание, умение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и способность поставить себя на место другого человека, чтобы увидеть мир его </a:t>
            </a:r>
            <a:r>
              <a:rPr lang="ru-RU">
                <a:latin typeface="+mn-lt"/>
              </a:rPr>
              <a:t>глазами</a:t>
            </a:r>
            <a:r>
              <a:rPr lang="ru-RU" smtClean="0">
                <a:latin typeface="+mn-lt"/>
              </a:rPr>
              <a:t>.</a:t>
            </a:r>
          </a:p>
        </p:txBody>
      </p:sp>
      <p:grpSp>
        <p:nvGrpSpPr>
          <p:cNvPr id="148487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8488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0E3B60-D07A-456C-A43D-61F6479545C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176</a:t>
            </a:fld>
            <a:endParaRPr lang="en-US" altLang="ru-RU" sz="1000" smtClean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7238" y="927100"/>
            <a:ext cx="48942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Построение раппорта и усиление </a:t>
            </a:r>
            <a:r>
              <a:rPr lang="ru-RU" altLang="ru-RU" sz="2000" dirty="0" err="1" smtClean="0">
                <a:solidFill>
                  <a:schemeClr val="bg1"/>
                </a:solidFill>
                <a:latin typeface="+mn-lt"/>
              </a:rPr>
              <a:t>эмпатии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9508" name="Text Box 7"/>
          <p:cNvSpPr txBox="1">
            <a:spLocks noChangeArrowheads="1"/>
          </p:cNvSpPr>
          <p:nvPr/>
        </p:nvSpPr>
        <p:spPr bwMode="auto">
          <a:xfrm>
            <a:off x="4788024" y="1550988"/>
            <a:ext cx="3602037" cy="403187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/>
            </a:lvl1pPr>
            <a:lvl2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  <a:defRPr sz="1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9pPr>
          </a:lstStyle>
          <a:p>
            <a:pPr lvl="1"/>
            <a:r>
              <a:rPr lang="ru-RU" altLang="ru-RU" smtClean="0"/>
              <a:t>Фокусируемся </a:t>
            </a:r>
            <a:r>
              <a:rPr lang="ru-RU" altLang="ru-RU" dirty="0"/>
              <a:t>на общем, похожем, взаимном</a:t>
            </a:r>
          </a:p>
          <a:p>
            <a:pPr lvl="1"/>
            <a:r>
              <a:rPr lang="ru-RU" altLang="ru-RU" dirty="0"/>
              <a:t>Связь типа «Партнёр-Партнёр»</a:t>
            </a:r>
          </a:p>
          <a:p>
            <a:pPr lvl="1"/>
            <a:r>
              <a:rPr lang="ru-RU" altLang="ru-RU" dirty="0"/>
              <a:t>Взаимное уважение</a:t>
            </a:r>
          </a:p>
          <a:p>
            <a:pPr lvl="1"/>
            <a:r>
              <a:rPr lang="ru-RU" altLang="ru-RU" dirty="0"/>
              <a:t>Строим доверие</a:t>
            </a:r>
          </a:p>
          <a:p>
            <a:pPr lvl="1"/>
            <a:r>
              <a:rPr lang="ru-RU" altLang="ru-RU" dirty="0"/>
              <a:t>Пытаемся увидеть </a:t>
            </a:r>
            <a:r>
              <a:rPr lang="ru-RU" altLang="ru-RU"/>
              <a:t>мир /глазами </a:t>
            </a:r>
            <a:r>
              <a:rPr lang="ru-RU" altLang="ru-RU" dirty="0"/>
              <a:t>другой стороны</a:t>
            </a:r>
          </a:p>
          <a:p>
            <a:pPr lvl="1"/>
            <a:r>
              <a:rPr lang="ru-RU" altLang="ru-RU" dirty="0"/>
              <a:t>Используем понятный лексикон</a:t>
            </a:r>
          </a:p>
          <a:p>
            <a:pPr lvl="1"/>
            <a:r>
              <a:rPr lang="ru-RU" altLang="ru-RU" dirty="0"/>
              <a:t>Принимаем других такими, какие они есть</a:t>
            </a:r>
          </a:p>
          <a:p>
            <a:pPr lvl="1"/>
            <a:r>
              <a:rPr lang="ru-RU" altLang="ru-RU" dirty="0"/>
              <a:t>Стараемся проводить встречи в приятной и </a:t>
            </a:r>
            <a:r>
              <a:rPr lang="ru-RU" altLang="ru-RU"/>
              <a:t>доверительной обстановке</a:t>
            </a:r>
          </a:p>
          <a:p>
            <a:pPr lvl="1"/>
            <a:endParaRPr lang="ru-RU" altLang="ru-RU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00113" y="1550988"/>
            <a:ext cx="3671887" cy="403187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/>
            </a:lvl1pPr>
            <a:lvl2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  <a:defRPr sz="1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9pPr>
          </a:lstStyle>
          <a:p>
            <a:pPr lvl="1"/>
            <a:r>
              <a:rPr lang="ru-RU" altLang="ru-RU" smtClean="0"/>
              <a:t>Фокусируемся </a:t>
            </a:r>
            <a:r>
              <a:rPr lang="ru-RU" altLang="ru-RU" dirty="0"/>
              <a:t>на различиях, разнице в деятельности</a:t>
            </a:r>
          </a:p>
          <a:p>
            <a:pPr lvl="1"/>
            <a:r>
              <a:rPr lang="ru-RU" altLang="ru-RU" dirty="0"/>
              <a:t>Связь типа «клиент-продавец»</a:t>
            </a:r>
          </a:p>
          <a:p>
            <a:pPr lvl="1"/>
            <a:r>
              <a:rPr lang="ru-RU" altLang="ru-RU" dirty="0"/>
              <a:t>Дружеское расположение</a:t>
            </a:r>
          </a:p>
          <a:p>
            <a:pPr lvl="1"/>
            <a:r>
              <a:rPr lang="ru-RU" altLang="ru-RU"/>
              <a:t>Убеждаем в своей честности</a:t>
            </a:r>
            <a:endParaRPr lang="ru-RU" altLang="ru-RU" dirty="0"/>
          </a:p>
          <a:p>
            <a:pPr lvl="1"/>
            <a:r>
              <a:rPr lang="ru-RU" altLang="ru-RU" dirty="0"/>
              <a:t>Пытаемся донести наше </a:t>
            </a:r>
            <a:r>
              <a:rPr lang="ru-RU" altLang="ru-RU"/>
              <a:t>видение мира</a:t>
            </a:r>
            <a:endParaRPr lang="ru-RU" altLang="ru-RU" dirty="0"/>
          </a:p>
          <a:p>
            <a:pPr lvl="1"/>
            <a:r>
              <a:rPr lang="ru-RU" altLang="ru-RU" dirty="0"/>
              <a:t>Используем профессиональные термины</a:t>
            </a:r>
          </a:p>
          <a:p>
            <a:pPr lvl="1"/>
            <a:r>
              <a:rPr lang="ru-RU" altLang="ru-RU"/>
              <a:t>Скрываем своё удивление </a:t>
            </a:r>
            <a:br>
              <a:rPr lang="ru-RU" altLang="ru-RU"/>
            </a:br>
            <a:r>
              <a:rPr lang="ru-RU" altLang="ru-RU"/>
              <a:t>и другие чувства</a:t>
            </a:r>
            <a:endParaRPr lang="ru-RU" altLang="ru-RU" dirty="0"/>
          </a:p>
          <a:p>
            <a:pPr lvl="1"/>
            <a:r>
              <a:rPr lang="ru-RU" altLang="ru-RU" dirty="0"/>
              <a:t>Стараемся быть деловыми, подтянутыми и сохранять серьёзное выражение лица</a:t>
            </a:r>
          </a:p>
          <a:p>
            <a:pPr lvl="1"/>
            <a:endParaRPr lang="ru-RU" altLang="ru-RU" dirty="0"/>
          </a:p>
        </p:txBody>
      </p:sp>
      <p:grpSp>
        <p:nvGrpSpPr>
          <p:cNvPr id="149510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49511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51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208262" y="2583110"/>
            <a:ext cx="3148397" cy="19303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 smtClean="0">
                <a:solidFill>
                  <a:schemeClr val="tx1"/>
                </a:solidFill>
              </a:rPr>
              <a:t>Составьте список фраз и выражений, которые вызывают доверие клиента.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177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651956"/>
            <a:ext cx="29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918604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9AE2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4735971" y="2583110"/>
            <a:ext cx="3148397" cy="19303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>
                <a:solidFill>
                  <a:schemeClr val="tx1"/>
                </a:solidFill>
              </a:rPr>
              <a:t>Составьте список </a:t>
            </a:r>
            <a:r>
              <a:rPr lang="ru-RU" altLang="ru-RU" smtClean="0">
                <a:solidFill>
                  <a:schemeClr val="tx1"/>
                </a:solidFill>
              </a:rPr>
              <a:t>действий </a:t>
            </a:r>
            <a:br>
              <a:rPr lang="ru-RU" altLang="ru-RU" smtClean="0">
                <a:solidFill>
                  <a:schemeClr val="tx1"/>
                </a:solidFill>
              </a:rPr>
            </a:br>
            <a:r>
              <a:rPr lang="ru-RU" altLang="ru-RU" smtClean="0">
                <a:solidFill>
                  <a:schemeClr val="tx1"/>
                </a:solidFill>
              </a:rPr>
              <a:t>и поступков, </a:t>
            </a:r>
            <a:r>
              <a:rPr lang="ru-RU" altLang="ru-RU">
                <a:solidFill>
                  <a:schemeClr val="tx1"/>
                </a:solidFill>
              </a:rPr>
              <a:t>которые вызывают доверие клиента.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129236" y="2132856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50" name="Прямоугольник 49"/>
          <p:cNvSpPr/>
          <p:nvPr/>
        </p:nvSpPr>
        <p:spPr>
          <a:xfrm>
            <a:off x="5656945" y="2132856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42695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Прямоугольник 3"/>
          <p:cNvSpPr>
            <a:spLocks noChangeArrowheads="1"/>
          </p:cNvSpPr>
          <p:nvPr/>
        </p:nvSpPr>
        <p:spPr bwMode="auto">
          <a:xfrm>
            <a:off x="5435600" y="2204864"/>
            <a:ext cx="3708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Глава </a:t>
            </a:r>
            <a:r>
              <a:rPr lang="ru-RU" altLang="ru-RU" sz="2000" smtClean="0">
                <a:solidFill>
                  <a:schemeClr val="bg1"/>
                </a:solidFill>
              </a:rPr>
              <a:t>16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Закрытие сделки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Профессиональные продавцы знают, что </a:t>
            </a:r>
            <a:r>
              <a:rPr lang="ru-RU" altLang="ru-RU" sz="2000" smtClean="0"/>
              <a:t>одно </a:t>
            </a:r>
            <a:r>
              <a:rPr lang="ru-RU" altLang="ru-RU" sz="2000"/>
              <a:t>нужное слово, сказанное </a:t>
            </a:r>
            <a:r>
              <a:rPr lang="ru-RU" altLang="ru-RU" sz="2000" smtClean="0"/>
              <a:t>в </a:t>
            </a:r>
            <a:r>
              <a:rPr lang="ru-RU" altLang="ru-RU" sz="2000"/>
              <a:t>нужное </a:t>
            </a:r>
            <a:r>
              <a:rPr lang="ru-RU" altLang="ru-RU" sz="2000" smtClean="0"/>
              <a:t>время сделает больше чем сотни техник по продажам</a:t>
            </a:r>
            <a:r>
              <a:rPr lang="ru-RU" altLang="ru-RU" sz="2000"/>
              <a:t>.</a:t>
            </a:r>
          </a:p>
        </p:txBody>
      </p:sp>
      <p:sp>
        <p:nvSpPr>
          <p:cNvPr id="162820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62821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2824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2825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Прямоугольник 8"/>
          <p:cNvSpPr>
            <a:spLocks noChangeArrowheads="1"/>
          </p:cNvSpPr>
          <p:nvPr/>
        </p:nvSpPr>
        <p:spPr bwMode="auto">
          <a:xfrm>
            <a:off x="1157047" y="2064623"/>
            <a:ext cx="69400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3000" smtClean="0">
                <a:solidFill>
                  <a:schemeClr val="bg1"/>
                </a:solidFill>
              </a:rPr>
              <a:t>ABC – Always Be Closing!</a:t>
            </a:r>
            <a:endParaRPr lang="ru-RU" altLang="ru-RU" sz="3000">
              <a:solidFill>
                <a:schemeClr val="bg1"/>
              </a:solidFill>
            </a:endParaRPr>
          </a:p>
        </p:txBody>
      </p:sp>
      <p:grpSp>
        <p:nvGrpSpPr>
          <p:cNvPr id="164867" name="Группа 3"/>
          <p:cNvGrpSpPr>
            <a:grpSpLocks/>
          </p:cNvGrpSpPr>
          <p:nvPr/>
        </p:nvGrpSpPr>
        <p:grpSpPr bwMode="auto">
          <a:xfrm>
            <a:off x="1643063" y="6381750"/>
            <a:ext cx="5967412" cy="476250"/>
            <a:chOff x="1642991" y="6381328"/>
            <a:chExt cx="5968254" cy="476428"/>
          </a:xfrm>
        </p:grpSpPr>
        <p:pic>
          <p:nvPicPr>
            <p:cNvPr id="16487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991" y="6381328"/>
              <a:ext cx="5968254" cy="47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74" name="Прямоугольник 22"/>
            <p:cNvSpPr>
              <a:spLocks noChangeArrowheads="1"/>
            </p:cNvSpPr>
            <p:nvPr/>
          </p:nvSpPr>
          <p:spPr bwMode="auto">
            <a:xfrm>
              <a:off x="3780207" y="6519675"/>
              <a:ext cx="1583587" cy="3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/>
                <a:t>©Михаил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64868" name="Группа 7"/>
          <p:cNvGrpSpPr>
            <a:grpSpLocks/>
          </p:cNvGrpSpPr>
          <p:nvPr/>
        </p:nvGrpSpPr>
        <p:grpSpPr bwMode="auto">
          <a:xfrm>
            <a:off x="3643313" y="549275"/>
            <a:ext cx="1857375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732" y="332656"/>
              <a:ext cx="147280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203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871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4872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/>
                <a:t>Ресурс продавцов №1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0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33728C-5D16-46C8-AD3A-7EBDE1D7AD1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Продажи в наши дни</a:t>
            </a:r>
          </a:p>
        </p:txBody>
      </p:sp>
      <p:grpSp>
        <p:nvGrpSpPr>
          <p:cNvPr id="9222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22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857977" y="1628800"/>
            <a:ext cx="2424170" cy="1200329"/>
          </a:xfrm>
          <a:prstGeom prst="rect">
            <a:avLst/>
          </a:prstGeom>
          <a:solidFill>
            <a:srgbClr val="00B9E5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«ПРОДАВЕЦ»</a:t>
            </a:r>
          </a:p>
          <a:p>
            <a:pPr algn="ctr"/>
            <a:r>
              <a:rPr lang="ru-RU" smtClean="0"/>
              <a:t>БОЛЬШЕ</a:t>
            </a:r>
          </a:p>
          <a:p>
            <a:pPr algn="ctr"/>
            <a:r>
              <a:rPr lang="ru-RU" smtClean="0"/>
              <a:t>НЕ ПЛОХОЕ</a:t>
            </a:r>
          </a:p>
          <a:p>
            <a:pPr algn="ctr"/>
            <a:r>
              <a:rPr lang="ru-RU" smtClean="0"/>
              <a:t>СЛОВО</a:t>
            </a: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44602" y="1628800"/>
            <a:ext cx="2423542" cy="1200329"/>
          </a:xfrm>
          <a:prstGeom prst="rect">
            <a:avLst/>
          </a:prstGeom>
          <a:solidFill>
            <a:srgbClr val="9AE23A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КАЖДЫЙ</a:t>
            </a:r>
          </a:p>
          <a:p>
            <a:pPr algn="ctr"/>
            <a:r>
              <a:rPr lang="ru-RU" altLang="ru-RU" smtClean="0"/>
              <a:t>ЧЕЛОВЕК</a:t>
            </a:r>
            <a:br>
              <a:rPr lang="ru-RU" altLang="ru-RU" smtClean="0"/>
            </a:br>
            <a:r>
              <a:rPr lang="ru-RU" altLang="ru-RU" smtClean="0"/>
              <a:t>ПРОДАЁТ</a:t>
            </a:r>
          </a:p>
          <a:p>
            <a:pPr algn="ctr"/>
            <a:r>
              <a:rPr lang="ru-RU" smtClean="0"/>
              <a:t>С ДЕТСТВА</a:t>
            </a:r>
            <a:endParaRPr lang="ru-RU"/>
          </a:p>
        </p:txBody>
      </p:sp>
      <p:pic>
        <p:nvPicPr>
          <p:cNvPr id="257026" name="Picture 2" descr="http://cartoon.kulichki.com/work/image/work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6" y="2924944"/>
            <a:ext cx="2424170" cy="23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8" name="Picture 4" descr="http://proigrushku.ru/wp-content/uploads/2010/10/play_sh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74" y="2924944"/>
            <a:ext cx="2424170" cy="23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32" name="Picture 8" descr="http://www.gants.by/wp-content/uploads/2013/08/%D1%8C%D1%82%D1%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423542" cy="23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084168" y="1628800"/>
            <a:ext cx="2423542" cy="1200329"/>
          </a:xfrm>
          <a:prstGeom prst="rect">
            <a:avLst/>
          </a:prstGeom>
          <a:solidFill>
            <a:srgbClr val="C86FCF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ЛЮДИ</a:t>
            </a:r>
            <a:br>
              <a:rPr lang="ru-RU" altLang="ru-RU" smtClean="0"/>
            </a:br>
            <a:r>
              <a:rPr lang="ru-RU" altLang="ru-RU" smtClean="0"/>
              <a:t>НАУЧИЛИСЬ </a:t>
            </a:r>
            <a:br>
              <a:rPr lang="ru-RU" altLang="ru-RU" smtClean="0"/>
            </a:br>
            <a:r>
              <a:rPr lang="ru-RU" altLang="ru-RU" smtClean="0"/>
              <a:t>ЦЕНИТЬ</a:t>
            </a:r>
            <a:br>
              <a:rPr lang="ru-RU" altLang="ru-RU" smtClean="0"/>
            </a:br>
            <a:r>
              <a:rPr lang="ru-RU" altLang="ru-RU" smtClean="0"/>
              <a:t>СВОЁ ВРЕМЯ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0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4B1B-4EAD-4CD9-94E9-F61D7C14BFE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180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268760"/>
            <a:ext cx="5214509" cy="25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/>
              <a:t>Закрытие сделки – </a:t>
            </a:r>
            <a:r>
              <a:rPr lang="ru-RU" dirty="0" smtClean="0"/>
              <a:t>это обязательный </a:t>
            </a:r>
            <a:r>
              <a:rPr lang="ru-RU" dirty="0"/>
              <a:t>этап!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/>
              <a:t>Это не «само-собой разумеется</a:t>
            </a:r>
            <a:r>
              <a:rPr lang="ru-RU" dirty="0" smtClean="0"/>
              <a:t>» и не «если понадобится – он сам попросит»!</a:t>
            </a:r>
            <a:endParaRPr lang="ru-RU" dirty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 smtClean="0"/>
              <a:t>Закрытие сделки – отличный </a:t>
            </a:r>
            <a:r>
              <a:rPr lang="ru-RU"/>
              <a:t>выход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для </a:t>
            </a:r>
            <a:r>
              <a:rPr lang="ru-RU" dirty="0"/>
              <a:t>сомневающегося </a:t>
            </a:r>
            <a:r>
              <a:rPr lang="ru-RU" dirty="0" smtClean="0"/>
              <a:t>клиента!</a:t>
            </a:r>
            <a:endParaRPr lang="ru-RU" dirty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/>
              <a:t>Из вежливости не </a:t>
            </a:r>
            <a:r>
              <a:rPr lang="ru-RU" dirty="0" smtClean="0"/>
              <a:t>покупают!</a:t>
            </a:r>
            <a:endParaRPr lang="ru-RU" dirty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/>
              <a:t>Для закрытия есть правильный </a:t>
            </a:r>
            <a:r>
              <a:rPr lang="ru-RU" dirty="0" smtClean="0"/>
              <a:t>момент</a:t>
            </a:r>
            <a:r>
              <a:rPr lang="ru-RU" dirty="0"/>
              <a:t>!</a:t>
            </a:r>
            <a:endParaRPr lang="ru-RU" dirty="0" smtClean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 smtClean="0"/>
              <a:t>Не игнорируйте сигналы о готовности!</a:t>
            </a:r>
            <a:endParaRPr lang="ru-RU" dirty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dirty="0" smtClean="0"/>
              <a:t>Закрытие сделки </a:t>
            </a:r>
            <a:r>
              <a:rPr lang="ru-RU" dirty="0"/>
              <a:t>– это </a:t>
            </a:r>
            <a:r>
              <a:rPr lang="ru-RU" dirty="0" smtClean="0"/>
              <a:t>тоже искусство!</a:t>
            </a:r>
            <a:endParaRPr lang="ru-RU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Факты, связанные с закрытием сделки</a:t>
            </a:r>
          </a:p>
        </p:txBody>
      </p:sp>
      <p:grpSp>
        <p:nvGrpSpPr>
          <p:cNvPr id="16384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3847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588224" y="170080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Наилучший момент для закрытия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7214542" y="2455364"/>
            <a:ext cx="288032" cy="469580"/>
          </a:xfrm>
          <a:prstGeom prst="line">
            <a:avLst/>
          </a:prstGeom>
          <a:solidFill>
            <a:srgbClr val="FFD200">
              <a:alpha val="5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12"/>
          <p:cNvSpPr txBox="1"/>
          <p:nvPr/>
        </p:nvSpPr>
        <p:spPr>
          <a:xfrm>
            <a:off x="572455" y="4735143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Эмоциональное отношение</a:t>
            </a:r>
            <a:br>
              <a:rPr lang="ru-RU" dirty="0" smtClean="0"/>
            </a:br>
            <a:r>
              <a:rPr lang="ru-RU" dirty="0" smtClean="0"/>
              <a:t>к сделке</a:t>
            </a:r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609600" y="3429999"/>
            <a:ext cx="7724775" cy="2706197"/>
          </a:xfrm>
          <a:custGeom>
            <a:avLst/>
            <a:gdLst>
              <a:gd name="connsiteX0" fmla="*/ 0 w 7724775"/>
              <a:gd name="connsiteY0" fmla="*/ 2706197 h 2706197"/>
              <a:gd name="connsiteX1" fmla="*/ 1781175 w 7724775"/>
              <a:gd name="connsiteY1" fmla="*/ 2534747 h 2706197"/>
              <a:gd name="connsiteX2" fmla="*/ 2943225 w 7724775"/>
              <a:gd name="connsiteY2" fmla="*/ 2058497 h 2706197"/>
              <a:gd name="connsiteX3" fmla="*/ 4114800 w 7724775"/>
              <a:gd name="connsiteY3" fmla="*/ 1239347 h 2706197"/>
              <a:gd name="connsiteX4" fmla="*/ 4752975 w 7724775"/>
              <a:gd name="connsiteY4" fmla="*/ 563072 h 2706197"/>
              <a:gd name="connsiteX5" fmla="*/ 5133975 w 7724775"/>
              <a:gd name="connsiteY5" fmla="*/ 277322 h 2706197"/>
              <a:gd name="connsiteX6" fmla="*/ 5610225 w 7724775"/>
              <a:gd name="connsiteY6" fmla="*/ 39197 h 2706197"/>
              <a:gd name="connsiteX7" fmla="*/ 6324600 w 7724775"/>
              <a:gd name="connsiteY7" fmla="*/ 39197 h 2706197"/>
              <a:gd name="connsiteX8" fmla="*/ 7010400 w 7724775"/>
              <a:gd name="connsiteY8" fmla="*/ 420197 h 2706197"/>
              <a:gd name="connsiteX9" fmla="*/ 7362825 w 7724775"/>
              <a:gd name="connsiteY9" fmla="*/ 934547 h 2706197"/>
              <a:gd name="connsiteX10" fmla="*/ 7724775 w 7724775"/>
              <a:gd name="connsiteY10" fmla="*/ 1467947 h 270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4775" h="2706197">
                <a:moveTo>
                  <a:pt x="0" y="2706197"/>
                </a:moveTo>
                <a:cubicBezTo>
                  <a:pt x="645319" y="2674447"/>
                  <a:pt x="1290638" y="2642697"/>
                  <a:pt x="1781175" y="2534747"/>
                </a:cubicBezTo>
                <a:cubicBezTo>
                  <a:pt x="2271712" y="2426797"/>
                  <a:pt x="2554288" y="2274397"/>
                  <a:pt x="2943225" y="2058497"/>
                </a:cubicBezTo>
                <a:cubicBezTo>
                  <a:pt x="3332162" y="1842597"/>
                  <a:pt x="3813175" y="1488585"/>
                  <a:pt x="4114800" y="1239347"/>
                </a:cubicBezTo>
                <a:cubicBezTo>
                  <a:pt x="4416425" y="990109"/>
                  <a:pt x="4583113" y="723409"/>
                  <a:pt x="4752975" y="563072"/>
                </a:cubicBezTo>
                <a:cubicBezTo>
                  <a:pt x="4922837" y="402735"/>
                  <a:pt x="4991100" y="364634"/>
                  <a:pt x="5133975" y="277322"/>
                </a:cubicBezTo>
                <a:cubicBezTo>
                  <a:pt x="5276850" y="190010"/>
                  <a:pt x="5411788" y="78884"/>
                  <a:pt x="5610225" y="39197"/>
                </a:cubicBezTo>
                <a:cubicBezTo>
                  <a:pt x="5808662" y="-490"/>
                  <a:pt x="6091238" y="-24303"/>
                  <a:pt x="6324600" y="39197"/>
                </a:cubicBezTo>
                <a:cubicBezTo>
                  <a:pt x="6557963" y="102697"/>
                  <a:pt x="6837363" y="270972"/>
                  <a:pt x="7010400" y="420197"/>
                </a:cubicBezTo>
                <a:cubicBezTo>
                  <a:pt x="7183437" y="569422"/>
                  <a:pt x="7362825" y="934547"/>
                  <a:pt x="7362825" y="934547"/>
                </a:cubicBezTo>
                <a:lnTo>
                  <a:pt x="7724775" y="1467947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793993" y="4281004"/>
            <a:ext cx="648072" cy="648072"/>
          </a:xfrm>
          <a:prstGeom prst="ellipse">
            <a:avLst/>
          </a:prstGeom>
          <a:solidFill>
            <a:srgbClr val="FF6565">
              <a:alpha val="94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517268" y="4976329"/>
            <a:ext cx="648072" cy="648072"/>
          </a:xfrm>
          <a:prstGeom prst="ellipse">
            <a:avLst/>
          </a:prstGeom>
          <a:solidFill>
            <a:srgbClr val="FF6565">
              <a:alpha val="94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103688" y="5413565"/>
            <a:ext cx="86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Рано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55880" y="5044233"/>
            <a:ext cx="109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Поздно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6354948" y="2838884"/>
            <a:ext cx="1203487" cy="1203487"/>
          </a:xfrm>
          <a:prstGeom prst="ellipse">
            <a:avLst/>
          </a:prstGeom>
          <a:solidFill>
            <a:srgbClr val="FFD200">
              <a:alpha val="8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8271198" y="505414"/>
            <a:ext cx="502394" cy="868771"/>
            <a:chOff x="8172400" y="836712"/>
            <a:chExt cx="502394" cy="868771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Трапеция 24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2" name="Овал 21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7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7" grpId="0" animBg="1"/>
      <p:bldP spid="9" grpId="0" animBg="1"/>
      <p:bldP spid="16" grpId="0" animBg="1"/>
      <p:bldP spid="17" grpId="0"/>
      <p:bldP spid="18" grpId="0"/>
      <p:bldP spid="19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4B1B-4EAD-4CD9-94E9-F61D7C14BFE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181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755414" y="1281977"/>
            <a:ext cx="6984938" cy="477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Резюмируйте ключевые выводы и факты, </a:t>
            </a:r>
            <a:br>
              <a:rPr lang="ru-RU" dirty="0" smtClean="0"/>
            </a:br>
            <a:r>
              <a:rPr lang="ru-RU" dirty="0" smtClean="0"/>
              <a:t>которые говорили вы и которые говорил клиент.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Обозначьте дополнительные, в том числе </a:t>
            </a:r>
            <a:br>
              <a:rPr lang="ru-RU" dirty="0" smtClean="0"/>
            </a:br>
            <a:r>
              <a:rPr lang="ru-RU" dirty="0" smtClean="0"/>
              <a:t>финансовые, бенефиты от сотрудничества с вами.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Нарисуйте красочную картину будущего, </a:t>
            </a:r>
            <a:br>
              <a:rPr lang="ru-RU" dirty="0" smtClean="0"/>
            </a:br>
            <a:r>
              <a:rPr lang="ru-RU" dirty="0" smtClean="0"/>
              <a:t>в котором ваш продукт или услуга уже приносят </a:t>
            </a:r>
            <a:br>
              <a:rPr lang="ru-RU" dirty="0" smtClean="0"/>
            </a:br>
            <a:r>
              <a:rPr lang="ru-RU" dirty="0" smtClean="0"/>
              <a:t>пользу клиенту.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Обозначьте приемлемость цены, наличие </a:t>
            </a:r>
            <a:br>
              <a:rPr lang="ru-RU" dirty="0" smtClean="0"/>
            </a:br>
            <a:r>
              <a:rPr lang="ru-RU" dirty="0" smtClean="0"/>
              <a:t>бюджета и быструю окупаемость вашего проекта.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Упомяните наличие сомнений у других клиентов и их последующих успех (например, частные последующие заказы).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Дайте варианты подписания договора, упоминание оплаты можно делать вскользь, как некий само-собой разумеющийся этап, не делайте на нём акцент.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Назовите последующие шаги, как уже запланированные – </a:t>
            </a:r>
            <a:br>
              <a:rPr lang="ru-RU" dirty="0" smtClean="0"/>
            </a:br>
            <a:r>
              <a:rPr lang="ru-RU" dirty="0" smtClean="0"/>
              <a:t>«После заключения договора, мы с вами …, потом </a:t>
            </a:r>
            <a:br>
              <a:rPr lang="ru-RU" dirty="0" smtClean="0"/>
            </a:br>
            <a:r>
              <a:rPr lang="ru-RU" dirty="0" smtClean="0"/>
              <a:t>вы выберете…, и тогда… Первые недели я буду с вами </a:t>
            </a:r>
            <a:br>
              <a:rPr lang="ru-RU" dirty="0" smtClean="0"/>
            </a:br>
            <a:r>
              <a:rPr lang="ru-RU" dirty="0" smtClean="0"/>
              <a:t>на постоянной связи, чтобы…, вы всегда можете рассчитывать…»</a:t>
            </a:r>
            <a:endParaRPr lang="ru-RU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Техника закрытия сделки</a:t>
            </a:r>
          </a:p>
        </p:txBody>
      </p:sp>
      <p:grpSp>
        <p:nvGrpSpPr>
          <p:cNvPr id="16384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3847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66914" name="Picture 2" descr="http://insidesplash.com/telephoneroleplay/wp-content/uploads/2011/01/close_sale_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875"/>
            <a:ext cx="2448272" cy="225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4B1B-4EAD-4CD9-94E9-F61D7C14BFE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182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755414" y="1281977"/>
            <a:ext cx="6984938" cy="477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Задайте несколько вопросов, на которые клиент </a:t>
            </a:r>
            <a:br>
              <a:rPr lang="ru-RU" dirty="0" smtClean="0"/>
            </a:br>
            <a:r>
              <a:rPr lang="ru-RU" dirty="0" smtClean="0"/>
              <a:t>точно ответит «Да».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Не отвечайте просто «Да» или «Нет» на вопросы-подсказки</a:t>
            </a:r>
            <a:br>
              <a:rPr lang="ru-RU" dirty="0" smtClean="0"/>
            </a:br>
            <a:r>
              <a:rPr lang="ru-RU" dirty="0" smtClean="0"/>
              <a:t>наподобие «Сможете ли привезти товар к среде?»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Не спорьте с ошибочными утверждениями</a:t>
            </a:r>
            <a:r>
              <a:rPr lang="ru-RU" smtClean="0"/>
              <a:t>. </a:t>
            </a:r>
            <a:br>
              <a:rPr lang="ru-RU" smtClean="0"/>
            </a:br>
            <a:r>
              <a:rPr lang="ru-RU" smtClean="0"/>
              <a:t>Соглашайтесь, но </a:t>
            </a:r>
            <a:r>
              <a:rPr lang="ru-RU" dirty="0" smtClean="0"/>
              <a:t>задавайте встречные вопросы.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Отказ – это </a:t>
            </a:r>
            <a:r>
              <a:rPr lang="ru-RU" dirty="0" smtClean="0"/>
              <a:t>сомнение или недостаток информации</a:t>
            </a:r>
            <a:r>
              <a:rPr lang="ru-RU" smtClean="0"/>
              <a:t>. </a:t>
            </a:r>
            <a:br>
              <a:rPr lang="ru-RU" smtClean="0"/>
            </a:br>
            <a:r>
              <a:rPr lang="ru-RU" smtClean="0"/>
              <a:t>Дальше </a:t>
            </a:r>
            <a:r>
              <a:rPr lang="ru-RU" dirty="0" smtClean="0"/>
              <a:t>можно и нужно работать.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При категорическом отказе пробуйте «</a:t>
            </a:r>
            <a:r>
              <a:rPr lang="ru-RU" smtClean="0"/>
              <a:t>сумасшедшие </a:t>
            </a:r>
            <a:br>
              <a:rPr lang="ru-RU" smtClean="0"/>
            </a:br>
            <a:r>
              <a:rPr lang="ru-RU" smtClean="0"/>
              <a:t>стратегии</a:t>
            </a:r>
            <a:r>
              <a:rPr lang="ru-RU" dirty="0" smtClean="0"/>
              <a:t>» – «а если бесплатно?», «а если я выбью дополнительную скидку?», «а если я сам </a:t>
            </a:r>
            <a:r>
              <a:rPr lang="ru-RU" smtClean="0"/>
              <a:t>сейчас </a:t>
            </a:r>
            <a:br>
              <a:rPr lang="ru-RU" smtClean="0"/>
            </a:br>
            <a:r>
              <a:rPr lang="ru-RU" smtClean="0"/>
              <a:t>к </a:t>
            </a:r>
            <a:r>
              <a:rPr lang="ru-RU" dirty="0" smtClean="0"/>
              <a:t>вам подъеду?». Придумайте </a:t>
            </a:r>
            <a:r>
              <a:rPr lang="ru-RU" smtClean="0"/>
              <a:t>свои «</a:t>
            </a:r>
            <a:r>
              <a:rPr lang="ru-RU" dirty="0" smtClean="0"/>
              <a:t>а если…».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Не соглашайтесь на отказ, согласитесь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отсрочку, на новый контакт через 2 недели,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любые следующие шаги, кроме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«я сам вам позвоню».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 smtClean="0"/>
              <a:t>Всё время держите фокус на успешном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долгосрочном сотрудничестве.</a:t>
            </a:r>
            <a:endParaRPr lang="ru-RU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Дополнительные стратегии закрытия сделки</a:t>
            </a:r>
          </a:p>
        </p:txBody>
      </p:sp>
      <p:grpSp>
        <p:nvGrpSpPr>
          <p:cNvPr id="16384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3847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68962" name="Picture 2" descr="http://www.personallycorporate.com/blog/wp-content/uploads/2011/09/closing-a-s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82" y="4879737"/>
            <a:ext cx="1718166" cy="12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04248" y="2043960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11" name="Группа 10"/>
          <p:cNvGrpSpPr/>
          <p:nvPr/>
        </p:nvGrpSpPr>
        <p:grpSpPr>
          <a:xfrm>
            <a:off x="7456978" y="865754"/>
            <a:ext cx="782773" cy="1167094"/>
            <a:chOff x="7596188" y="288147"/>
            <a:chExt cx="782773" cy="1167094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7" name="Овал 16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8" name="Трапеция 17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19" name="Овал 18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0" name="Овал 19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15" name="Равнобедренный треугольник 14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989281" y="2431466"/>
            <a:ext cx="1718166" cy="2304256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>
                <a:solidFill>
                  <a:schemeClr val="tx1"/>
                </a:solidFill>
              </a:rPr>
              <a:t>Придумайте </a:t>
            </a:r>
            <a:r>
              <a:rPr lang="ru-RU" altLang="ru-RU" smtClean="0">
                <a:solidFill>
                  <a:schemeClr val="tx1"/>
                </a:solidFill>
              </a:rPr>
              <a:t/>
            </a:r>
            <a:br>
              <a:rPr lang="ru-RU" altLang="ru-RU" smtClean="0">
                <a:solidFill>
                  <a:schemeClr val="tx1"/>
                </a:solidFill>
              </a:rPr>
            </a:br>
            <a:r>
              <a:rPr lang="ru-RU" altLang="ru-RU" smtClean="0">
                <a:solidFill>
                  <a:schemeClr val="tx1"/>
                </a:solidFill>
              </a:rPr>
              <a:t>1-2 </a:t>
            </a:r>
            <a:r>
              <a:rPr lang="ru-RU" altLang="ru-RU">
                <a:solidFill>
                  <a:schemeClr val="tx1"/>
                </a:solidFill>
              </a:rPr>
              <a:t>фразы, </a:t>
            </a:r>
            <a:r>
              <a:rPr lang="ru-RU" altLang="ru-RU" smtClean="0">
                <a:solidFill>
                  <a:schemeClr val="tx1"/>
                </a:solidFill>
              </a:rPr>
              <a:t/>
            </a:r>
            <a:br>
              <a:rPr lang="ru-RU" altLang="ru-RU" smtClean="0">
                <a:solidFill>
                  <a:schemeClr val="tx1"/>
                </a:solidFill>
              </a:rPr>
            </a:br>
            <a:r>
              <a:rPr lang="ru-RU" altLang="ru-RU" smtClean="0">
                <a:solidFill>
                  <a:schemeClr val="tx1"/>
                </a:solidFill>
              </a:rPr>
              <a:t>с </a:t>
            </a:r>
            <a:r>
              <a:rPr lang="ru-RU" altLang="ru-RU">
                <a:solidFill>
                  <a:schemeClr val="tx1"/>
                </a:solidFill>
              </a:rPr>
              <a:t>помощью которых вам было бы удобно закрывать сделки.</a:t>
            </a:r>
            <a:endParaRPr lang="ru-RU" alt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208262" y="2583110"/>
            <a:ext cx="6676106" cy="19303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altLang="ru-RU" smtClean="0">
                <a:solidFill>
                  <a:schemeClr val="tx1"/>
                </a:solidFill>
              </a:rPr>
              <a:t>УЧИМСЯ ЗАКРЫВАТЬ СДЕЛКУ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183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61479" y="5651956"/>
            <a:ext cx="117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295118" y="4918604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893091" y="2132856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17708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Прямоугольник 3"/>
          <p:cNvSpPr>
            <a:spLocks noChangeArrowheads="1"/>
          </p:cNvSpPr>
          <p:nvPr/>
        </p:nvSpPr>
        <p:spPr bwMode="auto">
          <a:xfrm>
            <a:off x="5435600" y="2204864"/>
            <a:ext cx="3708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Глава </a:t>
            </a:r>
            <a:r>
              <a:rPr lang="ru-RU" altLang="ru-RU" sz="2000" smtClean="0">
                <a:solidFill>
                  <a:schemeClr val="bg1"/>
                </a:solidFill>
              </a:rPr>
              <a:t>1</a:t>
            </a:r>
            <a:r>
              <a:rPr lang="en-US" altLang="ru-RU" sz="2000" smtClean="0">
                <a:solidFill>
                  <a:schemeClr val="bg1"/>
                </a:solidFill>
              </a:rPr>
              <a:t>7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Играем</a:t>
            </a:r>
            <a:r>
              <a:rPr lang="en-US" altLang="ru-RU" sz="3000" smtClean="0">
                <a:solidFill>
                  <a:schemeClr val="bg1"/>
                </a:solidFill>
              </a:rPr>
              <a:t> </a:t>
            </a:r>
            <a:r>
              <a:rPr lang="ru-RU" altLang="ru-RU" sz="3000" smtClean="0">
                <a:solidFill>
                  <a:schemeClr val="bg1"/>
                </a:solidFill>
              </a:rPr>
              <a:t>в </a:t>
            </a:r>
            <a:r>
              <a:rPr lang="en-US" altLang="ru-RU" sz="3000" smtClean="0">
                <a:solidFill>
                  <a:schemeClr val="bg1"/>
                </a:solidFill>
              </a:rPr>
              <a:t>Stocker</a:t>
            </a:r>
            <a:endParaRPr lang="ru-RU" altLang="ru-RU" sz="3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Умение стратегически мыслить, навыки коммуникаций и торга, способность мыслить логически и определять психологию клиента – вот основа этой игры.</a:t>
            </a:r>
            <a:endParaRPr lang="ru-RU" altLang="ru-RU" sz="2000"/>
          </a:p>
        </p:txBody>
      </p:sp>
      <p:sp>
        <p:nvSpPr>
          <p:cNvPr id="162820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62821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2824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2825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566054" y="4869160"/>
            <a:ext cx="2253190" cy="1040321"/>
            <a:chOff x="5435601" y="4869160"/>
            <a:chExt cx="2253190" cy="104032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435601" y="4869160"/>
              <a:ext cx="2253190" cy="1040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5580112" y="5013176"/>
              <a:ext cx="2002455" cy="743906"/>
              <a:chOff x="7076597" y="2234832"/>
              <a:chExt cx="2002455" cy="743906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7812360" y="2234832"/>
                <a:ext cx="1220515" cy="7439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6597" y="2234833"/>
                <a:ext cx="743905" cy="743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7740352" y="2420888"/>
                <a:ext cx="1338700" cy="470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3000" smtClean="0"/>
                  <a:t>Stocker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83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4B1B-4EAD-4CD9-94E9-F61D7C14BFE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185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755414" y="1281977"/>
            <a:ext cx="4104618" cy="440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Каждая команда получает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150 топсов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По 5 ресурсов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По 9 карт влияния</a:t>
            </a:r>
            <a:endParaRPr lang="ru-RU" dirty="0" smtClean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Играем 7 раундов по 3 минуты.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Покупаем </a:t>
            </a:r>
            <a:r>
              <a:rPr lang="ru-RU"/>
              <a:t>и </a:t>
            </a:r>
            <a:r>
              <a:rPr lang="ru-RU" smtClean="0"/>
              <a:t>продаём </a:t>
            </a:r>
            <a:r>
              <a:rPr lang="ru-RU"/>
              <a:t>друг другу любые ресурсы и </a:t>
            </a:r>
            <a:r>
              <a:rPr lang="ru-RU" smtClean="0"/>
              <a:t>любые карты </a:t>
            </a:r>
            <a:r>
              <a:rPr lang="ru-RU"/>
              <a:t>по любой </a:t>
            </a:r>
            <a:r>
              <a:rPr lang="ru-RU" smtClean="0"/>
              <a:t>цене, меняемся </a:t>
            </a:r>
            <a:r>
              <a:rPr lang="ru-RU"/>
              <a:t>на любых </a:t>
            </a:r>
            <a:r>
              <a:rPr lang="ru-RU" smtClean="0"/>
              <a:t>условиях.</a:t>
            </a:r>
            <a:endParaRPr lang="ru-RU" dirty="0" smtClean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 конце раундов ходим одной картой, вскрываемся по кругу.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Можно использовать карты ожидания и отмены других карт.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Выигрывает самая богатая команда (сумма денег и ресурсов которой превзойдёт остальные команды).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Краткие правила </a:t>
            </a:r>
            <a:r>
              <a:rPr lang="en-US" altLang="ru-RU" sz="2000" smtClean="0">
                <a:solidFill>
                  <a:schemeClr val="bg1"/>
                </a:solidFill>
                <a:latin typeface="+mn-lt"/>
              </a:rPr>
              <a:t>Stocker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6384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3847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1" y="5757436"/>
            <a:ext cx="743905" cy="74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36282" y="2621971"/>
            <a:ext cx="3731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Карты влияния меняют цену </a:t>
            </a:r>
            <a:br>
              <a:rPr lang="ru-RU" smtClean="0"/>
            </a:br>
            <a:r>
              <a:rPr lang="ru-RU" smtClean="0"/>
              <a:t>зерна, нефти или золота от -5 до +5.</a:t>
            </a:r>
            <a:endParaRPr lang="ru-RU"/>
          </a:p>
        </p:txBody>
      </p:sp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82" y="964652"/>
            <a:ext cx="1895624" cy="165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82" y="3545301"/>
            <a:ext cx="1895624" cy="163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36282" y="5193721"/>
            <a:ext cx="3837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Карты отмены влияния могут</a:t>
            </a:r>
            <a:br>
              <a:rPr lang="ru-RU" smtClean="0"/>
            </a:br>
            <a:r>
              <a:rPr lang="ru-RU" smtClean="0"/>
              <a:t>отменить любую предыдущую карту.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9995" y="5840219"/>
            <a:ext cx="1979837" cy="6131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smtClean="0"/>
              <a:t>Stocker</a:t>
            </a:r>
          </a:p>
          <a:p>
            <a:pPr>
              <a:lnSpc>
                <a:spcPct val="80000"/>
              </a:lnSpc>
            </a:pPr>
            <a:r>
              <a:rPr lang="ru-RU" sz="1200" smtClean="0"/>
              <a:t>Ресурсов на всех не хватит!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115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4B1B-4EAD-4CD9-94E9-F61D7C14BFE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186</a:t>
            </a:fld>
            <a:endParaRPr lang="en-US" altLang="ru-RU" sz="1000" smtClean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Подводим итоги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6384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3847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1" y="5758999"/>
            <a:ext cx="743905" cy="74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24936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15616" y="5843938"/>
            <a:ext cx="197983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smtClean="0"/>
              <a:t>Stocker</a:t>
            </a:r>
            <a:endParaRPr lang="ru-RU" sz="3000" smtClean="0"/>
          </a:p>
          <a:p>
            <a:pPr>
              <a:lnSpc>
                <a:spcPct val="80000"/>
              </a:lnSpc>
            </a:pPr>
            <a:r>
              <a:rPr lang="ru-RU" sz="1200" smtClean="0"/>
              <a:t>Ресурсов на всех не хватит!</a:t>
            </a:r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5920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3"/>
          <p:cNvSpPr txBox="1">
            <a:spLocks/>
          </p:cNvSpPr>
          <p:nvPr/>
        </p:nvSpPr>
        <p:spPr bwMode="auto">
          <a:xfrm>
            <a:off x="2484437" y="1552516"/>
            <a:ext cx="4175125" cy="26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b="1" smtClean="0"/>
              <a:t>ОБРАТНАЯ СВЯЗЬ: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smtClean="0"/>
              <a:t>БЫЛО ЛИ ЭТО ИНТЕРЕСНО?</a:t>
            </a:r>
            <a:br>
              <a:rPr lang="ru-RU" altLang="ru-RU" sz="3000" smtClean="0"/>
            </a:br>
            <a:r>
              <a:rPr lang="ru-RU" altLang="ru-RU" sz="3000" smtClean="0"/>
              <a:t>КАКИЕ ВЫВОДЫ МОЖНО СДЕЛАТЬ?</a:t>
            </a: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187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93071" y="485986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320802" y="4198524"/>
            <a:ext cx="502394" cy="691267"/>
            <a:chOff x="4320802" y="4198524"/>
            <a:chExt cx="502394" cy="691267"/>
          </a:xfrm>
        </p:grpSpPr>
        <p:sp>
          <p:nvSpPr>
            <p:cNvPr id="22" name="Прямоугольник 21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29" name="Хорда 28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1" y="5758999"/>
            <a:ext cx="743905" cy="74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115616" y="5843938"/>
            <a:ext cx="197983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smtClean="0"/>
              <a:t>Stocker</a:t>
            </a:r>
            <a:endParaRPr lang="ru-RU" sz="3000" smtClean="0"/>
          </a:p>
          <a:p>
            <a:pPr>
              <a:lnSpc>
                <a:spcPct val="80000"/>
              </a:lnSpc>
            </a:pPr>
            <a:r>
              <a:rPr lang="ru-RU" sz="1200" smtClean="0"/>
              <a:t>Ресурсов на всех не хватит!</a:t>
            </a:r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40811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Прямоугольник 3"/>
          <p:cNvSpPr>
            <a:spLocks noChangeArrowheads="1"/>
          </p:cNvSpPr>
          <p:nvPr/>
        </p:nvSpPr>
        <p:spPr bwMode="auto">
          <a:xfrm>
            <a:off x="5435600" y="2420888"/>
            <a:ext cx="3708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Глава </a:t>
            </a:r>
            <a:r>
              <a:rPr lang="ru-RU" altLang="ru-RU" sz="2000" smtClean="0">
                <a:solidFill>
                  <a:schemeClr val="bg1"/>
                </a:solidFill>
              </a:rPr>
              <a:t>1</a:t>
            </a:r>
            <a:r>
              <a:rPr lang="en-US" altLang="ru-RU" sz="2000" smtClean="0">
                <a:solidFill>
                  <a:schemeClr val="bg1"/>
                </a:solidFill>
              </a:rPr>
              <a:t>8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Повторные продажи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Клиент, который вернулся, может дать вам много больше, чем деньги. Не стесняйтесь просить. Не пожалеете.</a:t>
            </a:r>
            <a:endParaRPr lang="ru-RU" altLang="ru-RU" sz="2000"/>
          </a:p>
        </p:txBody>
      </p:sp>
      <p:sp>
        <p:nvSpPr>
          <p:cNvPr id="162820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62821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2824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2825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54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691680" y="1484784"/>
            <a:ext cx="5760640" cy="3472011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691680" y="1484784"/>
            <a:ext cx="5760640" cy="3024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СКОЛЬКО СТОИТ ВАША </a:t>
            </a:r>
            <a:br>
              <a:rPr lang="ru-RU" smtClean="0"/>
            </a:br>
            <a:r>
              <a:rPr lang="ru-RU" smtClean="0"/>
              <a:t>КЛИЕНТСКАЯ БАЗА?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329535" y="5259424"/>
            <a:ext cx="502394" cy="868771"/>
            <a:chOff x="8172400" y="836712"/>
            <a:chExt cx="502394" cy="86877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" name="Трапеция 10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8" name="Овал 7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189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7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Важность повторных продаж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691680" y="1484784"/>
            <a:ext cx="5760640" cy="3024336"/>
          </a:xfrm>
          <a:prstGeom prst="ellipse">
            <a:avLst/>
          </a:prstGeom>
          <a:solidFill>
            <a:srgbClr val="C86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ЗА СКОЛЬКО ВЫ ГОТОВЫ ПРОДАТЬ </a:t>
            </a:r>
            <a:br>
              <a:rPr lang="ru-RU" smtClean="0"/>
            </a:br>
            <a:r>
              <a:rPr lang="ru-RU" smtClean="0"/>
              <a:t>ЕЁ ВАШИМ КОНКУРЕНТАМ?</a:t>
            </a:r>
          </a:p>
        </p:txBody>
      </p:sp>
      <p:sp>
        <p:nvSpPr>
          <p:cNvPr id="27" name="Овал 26"/>
          <p:cNvSpPr/>
          <p:nvPr/>
        </p:nvSpPr>
        <p:spPr>
          <a:xfrm>
            <a:off x="1691680" y="1484784"/>
            <a:ext cx="5760640" cy="3024336"/>
          </a:xfrm>
          <a:prstGeom prst="ellipse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А ТЕ КОНТАКТЫ, КОТОРЫМ</a:t>
            </a:r>
            <a:br>
              <a:rPr lang="ru-RU" smtClean="0"/>
            </a:br>
            <a:r>
              <a:rPr lang="ru-RU" smtClean="0"/>
              <a:t>ВЫ УЖЕ ПОЛГОДА НЕ ЗВОНИЛИ?</a:t>
            </a: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691680" y="1484784"/>
            <a:ext cx="5760640" cy="3024336"/>
          </a:xfrm>
          <a:prstGeom prst="ellipse">
            <a:avLst/>
          </a:prstGeom>
          <a:solidFill>
            <a:srgbClr val="9AE2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smtClean="0"/>
              <a:t>ПОЧЕМУ?</a:t>
            </a:r>
            <a:endParaRPr lang="ru-RU" sz="5000"/>
          </a:p>
        </p:txBody>
      </p:sp>
      <p:grpSp>
        <p:nvGrpSpPr>
          <p:cNvPr id="19" name="Группа 18"/>
          <p:cNvGrpSpPr/>
          <p:nvPr/>
        </p:nvGrpSpPr>
        <p:grpSpPr>
          <a:xfrm>
            <a:off x="4027191" y="1196752"/>
            <a:ext cx="1107082" cy="870309"/>
            <a:chOff x="2195737" y="2936638"/>
            <a:chExt cx="1107082" cy="870309"/>
          </a:xfrm>
        </p:grpSpPr>
        <p:sp>
          <p:nvSpPr>
            <p:cNvPr id="20" name="Стрелка вниз 19"/>
            <p:cNvSpPr/>
            <p:nvPr/>
          </p:nvSpPr>
          <p:spPr>
            <a:xfrm rot="10800000">
              <a:off x="2195737" y="2937047"/>
              <a:ext cx="1107082" cy="869900"/>
            </a:xfrm>
            <a:prstGeom prst="downArrow">
              <a:avLst>
                <a:gd name="adj1" fmla="val 65541"/>
                <a:gd name="adj2" fmla="val 50000"/>
              </a:avLst>
            </a:prstGeom>
            <a:solidFill>
              <a:srgbClr val="00B9E5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919161" y="2936638"/>
              <a:ext cx="92303" cy="253036"/>
            </a:xfrm>
            <a:prstGeom prst="rect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526991" y="3200452"/>
              <a:ext cx="444572" cy="444572"/>
              <a:chOff x="755576" y="2481903"/>
              <a:chExt cx="1235129" cy="1235129"/>
            </a:xfrm>
          </p:grpSpPr>
          <p:sp>
            <p:nvSpPr>
              <p:cNvPr id="23" name="Кольцо 22"/>
              <p:cNvSpPr/>
              <p:nvPr/>
            </p:nvSpPr>
            <p:spPr>
              <a:xfrm>
                <a:off x="755576" y="2481903"/>
                <a:ext cx="1235129" cy="1235129"/>
              </a:xfrm>
              <a:prstGeom prst="donut">
                <a:avLst>
                  <a:gd name="adj" fmla="val 147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229124" y="2607439"/>
                <a:ext cx="288032" cy="524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3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2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22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2396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33728C-5D16-46C8-AD3A-7EBDE1D7AD1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8396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Что делает рок звезду – звездой?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61062" y="5589240"/>
            <a:ext cx="1512168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ТАЛАНТ?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5536" y="3948285"/>
            <a:ext cx="1512168" cy="9928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ЗНАНИЯ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 УМЕНИЯ?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41780" y="1484784"/>
            <a:ext cx="1716824" cy="1152127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chemeClr val="tx1"/>
                </a:solidFill>
              </a:rPr>
              <a:t>УМЕНИЕ</a:t>
            </a:r>
          </a:p>
          <a:p>
            <a:pPr algn="ctr"/>
            <a:r>
              <a:rPr lang="ru-RU" sz="2000" b="1" smtClean="0">
                <a:solidFill>
                  <a:schemeClr val="tx1"/>
                </a:solidFill>
              </a:rPr>
              <a:t>УПРАВЛЯТЬ</a:t>
            </a:r>
          </a:p>
          <a:p>
            <a:pPr algn="ctr"/>
            <a:r>
              <a:rPr lang="ru-RU" sz="2000" b="1" smtClean="0">
                <a:solidFill>
                  <a:schemeClr val="tx1"/>
                </a:solidFill>
              </a:rPr>
              <a:t>ТОЛПОЙ?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73230" y="4236317"/>
            <a:ext cx="1512168" cy="576064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chemeClr val="tx1"/>
                </a:solidFill>
              </a:rPr>
              <a:t>УДАЧА?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87824" y="2636911"/>
            <a:ext cx="2664296" cy="2664296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3209621"/>
            <a:ext cx="266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ПОСТОЯННАЯ</a:t>
            </a:r>
            <a:br>
              <a:rPr lang="ru-RU" b="1" smtClean="0">
                <a:solidFill>
                  <a:schemeClr val="tx1"/>
                </a:solidFill>
              </a:rPr>
            </a:br>
            <a:r>
              <a:rPr lang="ru-RU" b="1" smtClean="0">
                <a:solidFill>
                  <a:schemeClr val="tx1"/>
                </a:solidFill>
              </a:rPr>
              <a:t>ПРАКТИКА</a:t>
            </a:r>
            <a:br>
              <a:rPr lang="ru-RU" b="1" smtClean="0">
                <a:solidFill>
                  <a:schemeClr val="tx1"/>
                </a:solidFill>
              </a:rPr>
            </a:br>
            <a:r>
              <a:rPr lang="ru-RU" b="1" smtClean="0">
                <a:solidFill>
                  <a:schemeClr val="tx1"/>
                </a:solidFill>
              </a:rPr>
              <a:t>И ПОСТОЯННОЕ СОВЕРШЕНСТВОВАНИЕ</a:t>
            </a:r>
          </a:p>
          <a:p>
            <a:pPr algn="ctr"/>
            <a:r>
              <a:rPr lang="ru-RU" b="1" smtClean="0"/>
              <a:t>СВОЕГО МАСТЕРСТВА</a:t>
            </a:r>
            <a:endParaRPr lang="ru-RU" b="1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55576" y="741952"/>
            <a:ext cx="502394" cy="868771"/>
            <a:chOff x="8172400" y="836712"/>
            <a:chExt cx="502394" cy="86877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9" name="Трапеция 18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6" name="Овал 15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1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1" grpId="0" animBg="1"/>
      <p:bldP spid="33" grpId="0" animBg="1"/>
      <p:bldP spid="5" grpId="0" animBg="1"/>
      <p:bldP spid="9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190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Природа повторных продаж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5414" y="1281977"/>
            <a:ext cx="4104618" cy="466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b="1" smtClean="0"/>
              <a:t>Клиент, который вернулся </a:t>
            </a:r>
            <a:br>
              <a:rPr lang="ru-RU" b="1" smtClean="0"/>
            </a:br>
            <a:r>
              <a:rPr lang="ru-RU" b="1" smtClean="0"/>
              <a:t>за повторной покупкой: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Уже знаком с компанией, </a:t>
            </a:r>
            <a:br>
              <a:rPr lang="ru-RU" smtClean="0"/>
            </a:br>
            <a:r>
              <a:rPr lang="ru-RU" smtClean="0"/>
              <a:t>её продуктами и услугами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Знаком с ценовой и сервисной политикой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Прошёл боевой путь «от лида </a:t>
            </a:r>
            <a:br>
              <a:rPr lang="ru-RU" smtClean="0"/>
            </a:br>
            <a:r>
              <a:rPr lang="ru-RU" smtClean="0"/>
              <a:t>до клиента»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Испытал продукт на практике </a:t>
            </a:r>
            <a:br>
              <a:rPr lang="ru-RU" smtClean="0"/>
            </a:br>
            <a:r>
              <a:rPr lang="ru-RU" smtClean="0"/>
              <a:t>и остался доволен (!)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Достаточно лоялен к компании, чтобы потратить часть своего времени не на покупку / продажу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Продолжает испытывать нужду (потребность) в продукте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ТРЕБУЕТ НАМНОГО МЕНЬШЕ РЕСУРСОВ ПРИ ТОЙ ЖЕ ОТДАЧЕ!</a:t>
            </a: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471601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1975"/>
            <a:ext cx="3888432" cy="250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Дуга 37"/>
          <p:cNvSpPr/>
          <p:nvPr/>
        </p:nvSpPr>
        <p:spPr>
          <a:xfrm rot="3821059" flipV="1">
            <a:off x="3964747" y="1441410"/>
            <a:ext cx="4308070" cy="2772785"/>
          </a:xfrm>
          <a:prstGeom prst="arc">
            <a:avLst>
              <a:gd name="adj1" fmla="val 1000481"/>
              <a:gd name="adj2" fmla="val 2323976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 rot="21350192">
            <a:off x="5190411" y="4318360"/>
            <a:ext cx="3515706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Клиент, который купил у вас</a:t>
            </a:r>
            <a:b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второй раз, прошёл половину</a:t>
            </a:r>
          </a:p>
          <a:p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пути от разового клиента</a:t>
            </a:r>
          </a:p>
          <a:p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до постоянного.</a:t>
            </a:r>
            <a:endParaRPr lang="ru-RU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191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Возвращённые клиенты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471601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994039" y="1281977"/>
            <a:ext cx="4104618" cy="466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b="1" smtClean="0"/>
              <a:t>Клиент, которого вернули вы: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Также знаком с компанией, </a:t>
            </a:r>
            <a:br>
              <a:rPr lang="ru-RU" smtClean="0"/>
            </a:br>
            <a:r>
              <a:rPr lang="ru-RU" smtClean="0"/>
              <a:t>её продуктами и услугами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Также знаком с ценовой </a:t>
            </a:r>
            <a:br>
              <a:rPr lang="ru-RU" smtClean="0"/>
            </a:br>
            <a:r>
              <a:rPr lang="ru-RU" smtClean="0"/>
              <a:t>и сервисной политикой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Также прошёл весь путь </a:t>
            </a:r>
            <a:br>
              <a:rPr lang="ru-RU" smtClean="0"/>
            </a:br>
            <a:r>
              <a:rPr lang="ru-RU" smtClean="0"/>
              <a:t>«от лида до клиента»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Также испытал продукт на практике, </a:t>
            </a: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но остался недоволен (!)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>
                <a:solidFill>
                  <a:srgbClr val="FF0000"/>
                </a:solidFill>
              </a:rPr>
              <a:t>Нелоялен к компании – у него </a:t>
            </a:r>
            <a:br>
              <a:rPr lang="ru-RU" smtClean="0">
                <a:solidFill>
                  <a:srgbClr val="FF0000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есть незавершённый гештальт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Также продолжает испытывать нужду (потребность) в продукте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>
                <a:solidFill>
                  <a:srgbClr val="FF0000"/>
                </a:solidFill>
              </a:rPr>
              <a:t>ТРЕБУЕТ НАМНОГО БОЛЬШЕ РЕСУРСОВ, ЧЕМ ПРИ ПЕРВОЙ ПРОДАЖЕ, НО ВОЗМОЖНО МЕНЬШЕ, ЧЕМ НОВЫЙ КЛИЕНТ!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1975"/>
            <a:ext cx="3888432" cy="250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Дуга 11"/>
          <p:cNvSpPr/>
          <p:nvPr/>
        </p:nvSpPr>
        <p:spPr>
          <a:xfrm rot="4886880" flipV="1">
            <a:off x="582151" y="1195881"/>
            <a:ext cx="4308070" cy="2772785"/>
          </a:xfrm>
          <a:prstGeom prst="arc">
            <a:avLst>
              <a:gd name="adj1" fmla="val 1000481"/>
              <a:gd name="adj2" fmla="val 2323976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285153">
            <a:off x="725915" y="4292660"/>
            <a:ext cx="3515706" cy="1200329"/>
          </a:xfrm>
          <a:prstGeom prst="rect">
            <a:avLst/>
          </a:prstGeom>
          <a:solidFill>
            <a:srgbClr val="8D5B5B"/>
          </a:solidFill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Клиент, который купил у вас</a:t>
            </a:r>
            <a:b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второй раз, прошёл половину</a:t>
            </a:r>
          </a:p>
          <a:p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пути от разового клиента</a:t>
            </a:r>
          </a:p>
          <a:p>
            <a:r>
              <a:rPr lang="ru-RU" smtClean="0">
                <a:solidFill>
                  <a:schemeClr val="bg1"/>
                </a:solidFill>
                <a:latin typeface="Comic Sans MS" panose="030F0702030302020204" pitchFamily="66" charset="0"/>
              </a:rPr>
              <a:t>до постоянного.</a:t>
            </a:r>
            <a:endParaRPr lang="ru-RU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192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Практика возврата клиентов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027191" y="2810482"/>
            <a:ext cx="1107082" cy="870309"/>
            <a:chOff x="2195737" y="2936638"/>
            <a:chExt cx="1107082" cy="870309"/>
          </a:xfrm>
        </p:grpSpPr>
        <p:sp>
          <p:nvSpPr>
            <p:cNvPr id="17" name="Стрелка вниз 16"/>
            <p:cNvSpPr/>
            <p:nvPr/>
          </p:nvSpPr>
          <p:spPr>
            <a:xfrm rot="10800000">
              <a:off x="2195737" y="2937047"/>
              <a:ext cx="1107082" cy="869900"/>
            </a:xfrm>
            <a:prstGeom prst="downArrow">
              <a:avLst>
                <a:gd name="adj1" fmla="val 65541"/>
                <a:gd name="adj2" fmla="val 50000"/>
              </a:avLst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919161" y="2936638"/>
              <a:ext cx="92303" cy="253036"/>
            </a:xfrm>
            <a:prstGeom prst="rect">
              <a:avLst/>
            </a:prstGeom>
            <a:solidFill>
              <a:srgbClr val="00B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schemeClr val="bg1"/>
                </a:solidFill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526991" y="3200452"/>
              <a:ext cx="444572" cy="444572"/>
              <a:chOff x="755576" y="2481903"/>
              <a:chExt cx="1235129" cy="1235129"/>
            </a:xfrm>
          </p:grpSpPr>
          <p:sp>
            <p:nvSpPr>
              <p:cNvPr id="22" name="Кольцо 21"/>
              <p:cNvSpPr/>
              <p:nvPr/>
            </p:nvSpPr>
            <p:spPr>
              <a:xfrm>
                <a:off x="755576" y="2481903"/>
                <a:ext cx="1235129" cy="1235129"/>
              </a:xfrm>
              <a:prstGeom prst="donut">
                <a:avLst>
                  <a:gd name="adj" fmla="val 147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1229124" y="2607439"/>
                <a:ext cx="288032" cy="524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Полилиния 2"/>
          <p:cNvSpPr/>
          <p:nvPr/>
        </p:nvSpPr>
        <p:spPr>
          <a:xfrm>
            <a:off x="885825" y="1494105"/>
            <a:ext cx="6972300" cy="1070799"/>
          </a:xfrm>
          <a:custGeom>
            <a:avLst/>
            <a:gdLst>
              <a:gd name="connsiteX0" fmla="*/ 0 w 6972300"/>
              <a:gd name="connsiteY0" fmla="*/ 403440 h 1070799"/>
              <a:gd name="connsiteX1" fmla="*/ 638175 w 6972300"/>
              <a:gd name="connsiteY1" fmla="*/ 241515 h 1070799"/>
              <a:gd name="connsiteX2" fmla="*/ 1114425 w 6972300"/>
              <a:gd name="connsiteY2" fmla="*/ 212940 h 1070799"/>
              <a:gd name="connsiteX3" fmla="*/ 1828800 w 6972300"/>
              <a:gd name="connsiteY3" fmla="*/ 308190 h 1070799"/>
              <a:gd name="connsiteX4" fmla="*/ 2638425 w 6972300"/>
              <a:gd name="connsiteY4" fmla="*/ 565365 h 1070799"/>
              <a:gd name="connsiteX5" fmla="*/ 3714750 w 6972300"/>
              <a:gd name="connsiteY5" fmla="*/ 1070190 h 1070799"/>
              <a:gd name="connsiteX6" fmla="*/ 4638675 w 6972300"/>
              <a:gd name="connsiteY6" fmla="*/ 660615 h 1070799"/>
              <a:gd name="connsiteX7" fmla="*/ 5372100 w 6972300"/>
              <a:gd name="connsiteY7" fmla="*/ 308190 h 1070799"/>
              <a:gd name="connsiteX8" fmla="*/ 6305550 w 6972300"/>
              <a:gd name="connsiteY8" fmla="*/ 98640 h 1070799"/>
              <a:gd name="connsiteX9" fmla="*/ 6972300 w 6972300"/>
              <a:gd name="connsiteY9" fmla="*/ 22440 h 1070799"/>
              <a:gd name="connsiteX10" fmla="*/ 6972300 w 6972300"/>
              <a:gd name="connsiteY10" fmla="*/ 22440 h 1070799"/>
              <a:gd name="connsiteX11" fmla="*/ 6924675 w 6972300"/>
              <a:gd name="connsiteY11" fmla="*/ 41490 h 107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72300" h="1070799">
                <a:moveTo>
                  <a:pt x="0" y="403440"/>
                </a:moveTo>
                <a:cubicBezTo>
                  <a:pt x="226219" y="338352"/>
                  <a:pt x="452438" y="273265"/>
                  <a:pt x="638175" y="241515"/>
                </a:cubicBezTo>
                <a:cubicBezTo>
                  <a:pt x="823912" y="209765"/>
                  <a:pt x="915988" y="201828"/>
                  <a:pt x="1114425" y="212940"/>
                </a:cubicBezTo>
                <a:cubicBezTo>
                  <a:pt x="1312862" y="224052"/>
                  <a:pt x="1574800" y="249453"/>
                  <a:pt x="1828800" y="308190"/>
                </a:cubicBezTo>
                <a:cubicBezTo>
                  <a:pt x="2082800" y="366927"/>
                  <a:pt x="2324100" y="438365"/>
                  <a:pt x="2638425" y="565365"/>
                </a:cubicBezTo>
                <a:cubicBezTo>
                  <a:pt x="2952750" y="692365"/>
                  <a:pt x="3381375" y="1054315"/>
                  <a:pt x="3714750" y="1070190"/>
                </a:cubicBezTo>
                <a:cubicBezTo>
                  <a:pt x="4048125" y="1086065"/>
                  <a:pt x="4362450" y="787615"/>
                  <a:pt x="4638675" y="660615"/>
                </a:cubicBezTo>
                <a:cubicBezTo>
                  <a:pt x="4914900" y="533615"/>
                  <a:pt x="5094288" y="401852"/>
                  <a:pt x="5372100" y="308190"/>
                </a:cubicBezTo>
                <a:cubicBezTo>
                  <a:pt x="5649912" y="214528"/>
                  <a:pt x="6038850" y="146265"/>
                  <a:pt x="6305550" y="98640"/>
                </a:cubicBezTo>
                <a:cubicBezTo>
                  <a:pt x="6572250" y="51015"/>
                  <a:pt x="6972300" y="22440"/>
                  <a:pt x="6972300" y="22440"/>
                </a:cubicBezTo>
                <a:lnTo>
                  <a:pt x="6972300" y="22440"/>
                </a:lnTo>
                <a:cubicBezTo>
                  <a:pt x="6964362" y="25615"/>
                  <a:pt x="6908800" y="-41060"/>
                  <a:pt x="6924675" y="4149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92721" y="2049437"/>
            <a:ext cx="241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2">
                    <a:lumMod val="75000"/>
                  </a:schemeClr>
                </a:solidFill>
              </a:rPr>
              <a:t>Путь разового клиента</a:t>
            </a:r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908248" y="2420888"/>
            <a:ext cx="7696200" cy="1911352"/>
          </a:xfrm>
          <a:custGeom>
            <a:avLst/>
            <a:gdLst>
              <a:gd name="connsiteX0" fmla="*/ 0 w 7696200"/>
              <a:gd name="connsiteY0" fmla="*/ 904875 h 1911352"/>
              <a:gd name="connsiteX1" fmla="*/ 523875 w 7696200"/>
              <a:gd name="connsiteY1" fmla="*/ 638175 h 1911352"/>
              <a:gd name="connsiteX2" fmla="*/ 1504950 w 7696200"/>
              <a:gd name="connsiteY2" fmla="*/ 523875 h 1911352"/>
              <a:gd name="connsiteX3" fmla="*/ 2552700 w 7696200"/>
              <a:gd name="connsiteY3" fmla="*/ 619125 h 1911352"/>
              <a:gd name="connsiteX4" fmla="*/ 3200400 w 7696200"/>
              <a:gd name="connsiteY4" fmla="*/ 352425 h 1911352"/>
              <a:gd name="connsiteX5" fmla="*/ 3905250 w 7696200"/>
              <a:gd name="connsiteY5" fmla="*/ 161925 h 1911352"/>
              <a:gd name="connsiteX6" fmla="*/ 4953000 w 7696200"/>
              <a:gd name="connsiteY6" fmla="*/ 180975 h 1911352"/>
              <a:gd name="connsiteX7" fmla="*/ 6124575 w 7696200"/>
              <a:gd name="connsiteY7" fmla="*/ 428625 h 1911352"/>
              <a:gd name="connsiteX8" fmla="*/ 6505575 w 7696200"/>
              <a:gd name="connsiteY8" fmla="*/ 990600 h 1911352"/>
              <a:gd name="connsiteX9" fmla="*/ 6153150 w 7696200"/>
              <a:gd name="connsiteY9" fmla="*/ 1781175 h 1911352"/>
              <a:gd name="connsiteX10" fmla="*/ 5362575 w 7696200"/>
              <a:gd name="connsiteY10" fmla="*/ 1895475 h 1911352"/>
              <a:gd name="connsiteX11" fmla="*/ 4791075 w 7696200"/>
              <a:gd name="connsiteY11" fmla="*/ 1619250 h 1911352"/>
              <a:gd name="connsiteX12" fmla="*/ 4743450 w 7696200"/>
              <a:gd name="connsiteY12" fmla="*/ 1133475 h 1911352"/>
              <a:gd name="connsiteX13" fmla="*/ 5238750 w 7696200"/>
              <a:gd name="connsiteY13" fmla="*/ 619125 h 1911352"/>
              <a:gd name="connsiteX14" fmla="*/ 6391275 w 7696200"/>
              <a:gd name="connsiteY14" fmla="*/ 190500 h 1911352"/>
              <a:gd name="connsiteX15" fmla="*/ 7696200 w 7696200"/>
              <a:gd name="connsiteY15" fmla="*/ 0 h 191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96200" h="1911352">
                <a:moveTo>
                  <a:pt x="0" y="904875"/>
                </a:moveTo>
                <a:cubicBezTo>
                  <a:pt x="136525" y="803275"/>
                  <a:pt x="273050" y="701675"/>
                  <a:pt x="523875" y="638175"/>
                </a:cubicBezTo>
                <a:cubicBezTo>
                  <a:pt x="774700" y="574675"/>
                  <a:pt x="1166813" y="527050"/>
                  <a:pt x="1504950" y="523875"/>
                </a:cubicBezTo>
                <a:cubicBezTo>
                  <a:pt x="1843087" y="520700"/>
                  <a:pt x="2270125" y="647700"/>
                  <a:pt x="2552700" y="619125"/>
                </a:cubicBezTo>
                <a:cubicBezTo>
                  <a:pt x="2835275" y="590550"/>
                  <a:pt x="2974975" y="428625"/>
                  <a:pt x="3200400" y="352425"/>
                </a:cubicBezTo>
                <a:cubicBezTo>
                  <a:pt x="3425825" y="276225"/>
                  <a:pt x="3613150" y="190500"/>
                  <a:pt x="3905250" y="161925"/>
                </a:cubicBezTo>
                <a:cubicBezTo>
                  <a:pt x="4197350" y="133350"/>
                  <a:pt x="4583113" y="136525"/>
                  <a:pt x="4953000" y="180975"/>
                </a:cubicBezTo>
                <a:cubicBezTo>
                  <a:pt x="5322887" y="225425"/>
                  <a:pt x="5865812" y="293687"/>
                  <a:pt x="6124575" y="428625"/>
                </a:cubicBezTo>
                <a:cubicBezTo>
                  <a:pt x="6383338" y="563563"/>
                  <a:pt x="6500812" y="765175"/>
                  <a:pt x="6505575" y="990600"/>
                </a:cubicBezTo>
                <a:cubicBezTo>
                  <a:pt x="6510338" y="1216025"/>
                  <a:pt x="6343650" y="1630363"/>
                  <a:pt x="6153150" y="1781175"/>
                </a:cubicBezTo>
                <a:cubicBezTo>
                  <a:pt x="5962650" y="1931987"/>
                  <a:pt x="5589587" y="1922462"/>
                  <a:pt x="5362575" y="1895475"/>
                </a:cubicBezTo>
                <a:cubicBezTo>
                  <a:pt x="5135563" y="1868488"/>
                  <a:pt x="4894262" y="1746250"/>
                  <a:pt x="4791075" y="1619250"/>
                </a:cubicBezTo>
                <a:cubicBezTo>
                  <a:pt x="4687888" y="1492250"/>
                  <a:pt x="4668838" y="1300162"/>
                  <a:pt x="4743450" y="1133475"/>
                </a:cubicBezTo>
                <a:cubicBezTo>
                  <a:pt x="4818062" y="966788"/>
                  <a:pt x="4964113" y="776287"/>
                  <a:pt x="5238750" y="619125"/>
                </a:cubicBezTo>
                <a:cubicBezTo>
                  <a:pt x="5513387" y="461963"/>
                  <a:pt x="5981700" y="293687"/>
                  <a:pt x="6391275" y="190500"/>
                </a:cubicBezTo>
                <a:cubicBezTo>
                  <a:pt x="6800850" y="87313"/>
                  <a:pt x="7470775" y="23812"/>
                  <a:pt x="7696200" y="0"/>
                </a:cubicBezTo>
              </a:path>
            </a:pathLst>
          </a:custGeom>
          <a:noFill/>
          <a:ln>
            <a:solidFill>
              <a:srgbClr val="FF6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129137" y="3334202"/>
            <a:ext cx="26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rgbClr val="FF0000"/>
                </a:solidFill>
              </a:rPr>
              <a:t>Путь повторного клиента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356867" y="2329424"/>
            <a:ext cx="457698" cy="457698"/>
          </a:xfrm>
          <a:prstGeom prst="ellipse">
            <a:avLst/>
          </a:prstGeom>
          <a:solidFill>
            <a:srgbClr val="FFD200">
              <a:alpha val="8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972836" y="1124773"/>
            <a:ext cx="159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Точка покупки</a:t>
            </a:r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859012" y="3417705"/>
            <a:ext cx="8249492" cy="1459095"/>
          </a:xfrm>
          <a:custGeom>
            <a:avLst/>
            <a:gdLst>
              <a:gd name="connsiteX0" fmla="*/ 0 w 8249492"/>
              <a:gd name="connsiteY0" fmla="*/ 982845 h 1459095"/>
              <a:gd name="connsiteX1" fmla="*/ 571500 w 8249492"/>
              <a:gd name="connsiteY1" fmla="*/ 658995 h 1459095"/>
              <a:gd name="connsiteX2" fmla="*/ 1476375 w 8249492"/>
              <a:gd name="connsiteY2" fmla="*/ 649470 h 1459095"/>
              <a:gd name="connsiteX3" fmla="*/ 2619375 w 8249492"/>
              <a:gd name="connsiteY3" fmla="*/ 820920 h 1459095"/>
              <a:gd name="connsiteX4" fmla="*/ 3286125 w 8249492"/>
              <a:gd name="connsiteY4" fmla="*/ 839970 h 1459095"/>
              <a:gd name="connsiteX5" fmla="*/ 3810000 w 8249492"/>
              <a:gd name="connsiteY5" fmla="*/ 649470 h 1459095"/>
              <a:gd name="connsiteX6" fmla="*/ 4210050 w 8249492"/>
              <a:gd name="connsiteY6" fmla="*/ 487545 h 1459095"/>
              <a:gd name="connsiteX7" fmla="*/ 4905375 w 8249492"/>
              <a:gd name="connsiteY7" fmla="*/ 249420 h 1459095"/>
              <a:gd name="connsiteX8" fmla="*/ 5619750 w 8249492"/>
              <a:gd name="connsiteY8" fmla="*/ 39870 h 1459095"/>
              <a:gd name="connsiteX9" fmla="*/ 6858000 w 8249492"/>
              <a:gd name="connsiteY9" fmla="*/ 11295 h 1459095"/>
              <a:gd name="connsiteX10" fmla="*/ 8096250 w 8249492"/>
              <a:gd name="connsiteY10" fmla="*/ 173220 h 1459095"/>
              <a:gd name="connsiteX11" fmla="*/ 8191500 w 8249492"/>
              <a:gd name="connsiteY11" fmla="*/ 439920 h 1459095"/>
              <a:gd name="connsiteX12" fmla="*/ 7743825 w 8249492"/>
              <a:gd name="connsiteY12" fmla="*/ 601845 h 1459095"/>
              <a:gd name="connsiteX13" fmla="*/ 7019925 w 8249492"/>
              <a:gd name="connsiteY13" fmla="*/ 820920 h 1459095"/>
              <a:gd name="connsiteX14" fmla="*/ 5743575 w 8249492"/>
              <a:gd name="connsiteY14" fmla="*/ 1173345 h 1459095"/>
              <a:gd name="connsiteX15" fmla="*/ 4552950 w 8249492"/>
              <a:gd name="connsiteY15" fmla="*/ 1182870 h 1459095"/>
              <a:gd name="connsiteX16" fmla="*/ 3619500 w 8249492"/>
              <a:gd name="connsiteY16" fmla="*/ 1135245 h 1459095"/>
              <a:gd name="connsiteX17" fmla="*/ 3076575 w 8249492"/>
              <a:gd name="connsiteY17" fmla="*/ 1039995 h 1459095"/>
              <a:gd name="connsiteX18" fmla="*/ 2952750 w 8249492"/>
              <a:gd name="connsiteY18" fmla="*/ 678045 h 1459095"/>
              <a:gd name="connsiteX19" fmla="*/ 3381375 w 8249492"/>
              <a:gd name="connsiteY19" fmla="*/ 487545 h 1459095"/>
              <a:gd name="connsiteX20" fmla="*/ 4619625 w 8249492"/>
              <a:gd name="connsiteY20" fmla="*/ 277995 h 1459095"/>
              <a:gd name="connsiteX21" fmla="*/ 5429250 w 8249492"/>
              <a:gd name="connsiteY21" fmla="*/ 487545 h 1459095"/>
              <a:gd name="connsiteX22" fmla="*/ 5762625 w 8249492"/>
              <a:gd name="connsiteY22" fmla="*/ 744720 h 1459095"/>
              <a:gd name="connsiteX23" fmla="*/ 6305550 w 8249492"/>
              <a:gd name="connsiteY23" fmla="*/ 1459095 h 145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49492" h="1459095">
                <a:moveTo>
                  <a:pt x="0" y="982845"/>
                </a:moveTo>
                <a:cubicBezTo>
                  <a:pt x="162719" y="848701"/>
                  <a:pt x="325438" y="714557"/>
                  <a:pt x="571500" y="658995"/>
                </a:cubicBezTo>
                <a:cubicBezTo>
                  <a:pt x="817562" y="603433"/>
                  <a:pt x="1135063" y="622483"/>
                  <a:pt x="1476375" y="649470"/>
                </a:cubicBezTo>
                <a:cubicBezTo>
                  <a:pt x="1817687" y="676457"/>
                  <a:pt x="2317750" y="789170"/>
                  <a:pt x="2619375" y="820920"/>
                </a:cubicBezTo>
                <a:cubicBezTo>
                  <a:pt x="2921000" y="852670"/>
                  <a:pt x="3087688" y="868545"/>
                  <a:pt x="3286125" y="839970"/>
                </a:cubicBezTo>
                <a:cubicBezTo>
                  <a:pt x="3484562" y="811395"/>
                  <a:pt x="3656013" y="708207"/>
                  <a:pt x="3810000" y="649470"/>
                </a:cubicBezTo>
                <a:cubicBezTo>
                  <a:pt x="3963987" y="590733"/>
                  <a:pt x="4027488" y="554220"/>
                  <a:pt x="4210050" y="487545"/>
                </a:cubicBezTo>
                <a:cubicBezTo>
                  <a:pt x="4392612" y="420870"/>
                  <a:pt x="4670425" y="324032"/>
                  <a:pt x="4905375" y="249420"/>
                </a:cubicBezTo>
                <a:cubicBezTo>
                  <a:pt x="5140325" y="174808"/>
                  <a:pt x="5294313" y="79557"/>
                  <a:pt x="5619750" y="39870"/>
                </a:cubicBezTo>
                <a:cubicBezTo>
                  <a:pt x="5945187" y="183"/>
                  <a:pt x="6445250" y="-10930"/>
                  <a:pt x="6858000" y="11295"/>
                </a:cubicBezTo>
                <a:cubicBezTo>
                  <a:pt x="7270750" y="33520"/>
                  <a:pt x="7874000" y="101782"/>
                  <a:pt x="8096250" y="173220"/>
                </a:cubicBezTo>
                <a:cubicBezTo>
                  <a:pt x="8318500" y="244657"/>
                  <a:pt x="8250237" y="368483"/>
                  <a:pt x="8191500" y="439920"/>
                </a:cubicBezTo>
                <a:cubicBezTo>
                  <a:pt x="8132763" y="511357"/>
                  <a:pt x="7939088" y="538345"/>
                  <a:pt x="7743825" y="601845"/>
                </a:cubicBezTo>
                <a:cubicBezTo>
                  <a:pt x="7548563" y="665345"/>
                  <a:pt x="7019925" y="820920"/>
                  <a:pt x="7019925" y="820920"/>
                </a:cubicBezTo>
                <a:cubicBezTo>
                  <a:pt x="6686550" y="916170"/>
                  <a:pt x="6154737" y="1113020"/>
                  <a:pt x="5743575" y="1173345"/>
                </a:cubicBezTo>
                <a:cubicBezTo>
                  <a:pt x="5332413" y="1233670"/>
                  <a:pt x="4906962" y="1189220"/>
                  <a:pt x="4552950" y="1182870"/>
                </a:cubicBezTo>
                <a:cubicBezTo>
                  <a:pt x="4198938" y="1176520"/>
                  <a:pt x="3865562" y="1159057"/>
                  <a:pt x="3619500" y="1135245"/>
                </a:cubicBezTo>
                <a:cubicBezTo>
                  <a:pt x="3373438" y="1111433"/>
                  <a:pt x="3187700" y="1116195"/>
                  <a:pt x="3076575" y="1039995"/>
                </a:cubicBezTo>
                <a:cubicBezTo>
                  <a:pt x="2965450" y="963795"/>
                  <a:pt x="2901950" y="770120"/>
                  <a:pt x="2952750" y="678045"/>
                </a:cubicBezTo>
                <a:cubicBezTo>
                  <a:pt x="3003550" y="585970"/>
                  <a:pt x="3103563" y="554220"/>
                  <a:pt x="3381375" y="487545"/>
                </a:cubicBezTo>
                <a:cubicBezTo>
                  <a:pt x="3659188" y="420870"/>
                  <a:pt x="4278313" y="277995"/>
                  <a:pt x="4619625" y="277995"/>
                </a:cubicBezTo>
                <a:cubicBezTo>
                  <a:pt x="4960937" y="277995"/>
                  <a:pt x="5238750" y="409757"/>
                  <a:pt x="5429250" y="487545"/>
                </a:cubicBezTo>
                <a:cubicBezTo>
                  <a:pt x="5619750" y="565332"/>
                  <a:pt x="5616575" y="582795"/>
                  <a:pt x="5762625" y="744720"/>
                </a:cubicBezTo>
                <a:cubicBezTo>
                  <a:pt x="5908675" y="906645"/>
                  <a:pt x="6305550" y="1459095"/>
                  <a:pt x="6305550" y="1459095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892721" y="4429577"/>
            <a:ext cx="305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accent3">
                    <a:lumMod val="50000"/>
                  </a:schemeClr>
                </a:solidFill>
              </a:rPr>
              <a:t>Путь возвращённого клиента</a:t>
            </a:r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05547" y="1028923"/>
            <a:ext cx="121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2">
                    <a:lumMod val="75000"/>
                  </a:schemeClr>
                </a:solidFill>
              </a:rPr>
              <a:t>1 продажа</a:t>
            </a:r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2148" y="2051556"/>
            <a:ext cx="123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ru-RU"/>
              <a:t>2 продажи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3598" y="2951734"/>
            <a:ext cx="114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N </a:t>
            </a:r>
            <a:r>
              <a:rPr lang="ru-RU"/>
              <a:t>продаж</a:t>
            </a:r>
          </a:p>
        </p:txBody>
      </p:sp>
      <p:sp>
        <p:nvSpPr>
          <p:cNvPr id="6" name="Овал 5"/>
          <p:cNvSpPr/>
          <p:nvPr/>
        </p:nvSpPr>
        <p:spPr>
          <a:xfrm>
            <a:off x="823092" y="1823860"/>
            <a:ext cx="154732" cy="15473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23092" y="3212440"/>
            <a:ext cx="154732" cy="1547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823092" y="4282380"/>
            <a:ext cx="154732" cy="1547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7092280" y="4797152"/>
            <a:ext cx="362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z="3000" b="1" smtClean="0">
                <a:solidFill>
                  <a:schemeClr val="tx1"/>
                </a:solidFill>
              </a:rPr>
              <a:t>?</a:t>
            </a:r>
            <a:endParaRPr lang="ru-RU" sz="3000" b="1">
              <a:solidFill>
                <a:schemeClr val="tx1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7334250" y="5143500"/>
            <a:ext cx="1571625" cy="495300"/>
          </a:xfrm>
          <a:custGeom>
            <a:avLst/>
            <a:gdLst>
              <a:gd name="connsiteX0" fmla="*/ 0 w 1571625"/>
              <a:gd name="connsiteY0" fmla="*/ 0 h 495300"/>
              <a:gd name="connsiteX1" fmla="*/ 333375 w 1571625"/>
              <a:gd name="connsiteY1" fmla="*/ 285750 h 495300"/>
              <a:gd name="connsiteX2" fmla="*/ 971550 w 1571625"/>
              <a:gd name="connsiteY2" fmla="*/ 457200 h 495300"/>
              <a:gd name="connsiteX3" fmla="*/ 1571625 w 1571625"/>
              <a:gd name="connsiteY3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625" h="495300">
                <a:moveTo>
                  <a:pt x="0" y="0"/>
                </a:moveTo>
                <a:cubicBezTo>
                  <a:pt x="85725" y="104775"/>
                  <a:pt x="171450" y="209550"/>
                  <a:pt x="333375" y="285750"/>
                </a:cubicBezTo>
                <a:cubicBezTo>
                  <a:pt x="495300" y="361950"/>
                  <a:pt x="765175" y="422275"/>
                  <a:pt x="971550" y="457200"/>
                </a:cubicBezTo>
                <a:cubicBezTo>
                  <a:pt x="1177925" y="492125"/>
                  <a:pt x="1487488" y="495300"/>
                  <a:pt x="1571625" y="495300"/>
                </a:cubicBezTo>
              </a:path>
            </a:pathLst>
          </a:custGeom>
          <a:noFill/>
          <a:ln>
            <a:solidFill>
              <a:srgbClr val="FF6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7785023" y="5023356"/>
            <a:ext cx="123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ru-RU"/>
              <a:t>2 продажи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355976" y="4267200"/>
            <a:ext cx="2885741" cy="1601265"/>
          </a:xfrm>
          <a:custGeom>
            <a:avLst/>
            <a:gdLst>
              <a:gd name="connsiteX0" fmla="*/ 2885741 w 2885741"/>
              <a:gd name="connsiteY0" fmla="*/ 971550 h 1601265"/>
              <a:gd name="connsiteX1" fmla="*/ 2771441 w 2885741"/>
              <a:gd name="connsiteY1" fmla="*/ 1371600 h 1601265"/>
              <a:gd name="connsiteX2" fmla="*/ 2409491 w 2885741"/>
              <a:gd name="connsiteY2" fmla="*/ 1562100 h 1601265"/>
              <a:gd name="connsiteX3" fmla="*/ 1552241 w 2885741"/>
              <a:gd name="connsiteY3" fmla="*/ 1590675 h 1601265"/>
              <a:gd name="connsiteX4" fmla="*/ 437816 w 2885741"/>
              <a:gd name="connsiteY4" fmla="*/ 1428750 h 1601265"/>
              <a:gd name="connsiteX5" fmla="*/ 56816 w 2885741"/>
              <a:gd name="connsiteY5" fmla="*/ 923925 h 1601265"/>
              <a:gd name="connsiteX6" fmla="*/ 28241 w 2885741"/>
              <a:gd name="connsiteY6" fmla="*/ 371475 h 1601265"/>
              <a:gd name="connsiteX7" fmla="*/ 313991 w 2885741"/>
              <a:gd name="connsiteY7" fmla="*/ 0 h 160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5741" h="1601265">
                <a:moveTo>
                  <a:pt x="2885741" y="971550"/>
                </a:moveTo>
                <a:cubicBezTo>
                  <a:pt x="2868278" y="1122362"/>
                  <a:pt x="2850816" y="1273175"/>
                  <a:pt x="2771441" y="1371600"/>
                </a:cubicBezTo>
                <a:cubicBezTo>
                  <a:pt x="2692066" y="1470025"/>
                  <a:pt x="2612691" y="1525587"/>
                  <a:pt x="2409491" y="1562100"/>
                </a:cubicBezTo>
                <a:cubicBezTo>
                  <a:pt x="2206291" y="1598613"/>
                  <a:pt x="1880853" y="1612900"/>
                  <a:pt x="1552241" y="1590675"/>
                </a:cubicBezTo>
                <a:cubicBezTo>
                  <a:pt x="1223629" y="1568450"/>
                  <a:pt x="687053" y="1539875"/>
                  <a:pt x="437816" y="1428750"/>
                </a:cubicBezTo>
                <a:cubicBezTo>
                  <a:pt x="188578" y="1317625"/>
                  <a:pt x="125078" y="1100137"/>
                  <a:pt x="56816" y="923925"/>
                </a:cubicBezTo>
                <a:cubicBezTo>
                  <a:pt x="-11446" y="747713"/>
                  <a:pt x="-14621" y="525462"/>
                  <a:pt x="28241" y="371475"/>
                </a:cubicBezTo>
                <a:cubicBezTo>
                  <a:pt x="71103" y="217488"/>
                  <a:pt x="313991" y="0"/>
                  <a:pt x="313991" y="0"/>
                </a:cubicBezTo>
              </a:path>
            </a:pathLst>
          </a:custGeom>
          <a:noFill/>
          <a:ln w="57150">
            <a:solidFill>
              <a:srgbClr val="C86FCF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5115967" y="5001632"/>
            <a:ext cx="1392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rgbClr val="C86FCF"/>
                </a:solidFill>
              </a:rPr>
              <a:t>Постоянный</a:t>
            </a:r>
          </a:p>
          <a:p>
            <a:pPr algn="ctr"/>
            <a:r>
              <a:rPr lang="ru-RU" smtClean="0">
                <a:solidFill>
                  <a:srgbClr val="C86FCF"/>
                </a:solidFill>
              </a:rPr>
              <a:t>клиент</a:t>
            </a:r>
            <a:endParaRPr lang="ru-RU">
              <a:solidFill>
                <a:srgbClr val="C86FCF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290317" y="3443849"/>
            <a:ext cx="457698" cy="457698"/>
          </a:xfrm>
          <a:prstGeom prst="ellipse">
            <a:avLst/>
          </a:prstGeom>
          <a:solidFill>
            <a:srgbClr val="FFD200">
              <a:alpha val="8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726627" y="5143500"/>
            <a:ext cx="502394" cy="868771"/>
            <a:chOff x="8172400" y="836712"/>
            <a:chExt cx="502394" cy="868771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45" name="Овал 44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7" name="Трапеция 46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  <p:cxnSp>
        <p:nvCxnSpPr>
          <p:cNvPr id="51" name="Прямая соединительная линия 50"/>
          <p:cNvCxnSpPr>
            <a:endCxn id="26" idx="0"/>
          </p:cNvCxnSpPr>
          <p:nvPr/>
        </p:nvCxnSpPr>
        <p:spPr>
          <a:xfrm flipH="1">
            <a:off x="4585716" y="1494105"/>
            <a:ext cx="164899" cy="835319"/>
          </a:xfrm>
          <a:prstGeom prst="line">
            <a:avLst/>
          </a:prstGeom>
          <a:solidFill>
            <a:srgbClr val="FFD200">
              <a:alpha val="8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Прямая соединительная линия 51"/>
          <p:cNvCxnSpPr>
            <a:endCxn id="27" idx="0"/>
          </p:cNvCxnSpPr>
          <p:nvPr/>
        </p:nvCxnSpPr>
        <p:spPr>
          <a:xfrm>
            <a:off x="4983758" y="1494105"/>
            <a:ext cx="535408" cy="1949744"/>
          </a:xfrm>
          <a:prstGeom prst="line">
            <a:avLst/>
          </a:prstGeom>
          <a:solidFill>
            <a:srgbClr val="FFD200">
              <a:alpha val="81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1403648" y="5302636"/>
            <a:ext cx="1922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Что нужно делать</a:t>
            </a:r>
            <a:br>
              <a:rPr lang="ru-RU" smtClean="0"/>
            </a:br>
            <a:r>
              <a:rPr lang="ru-RU" smtClean="0"/>
              <a:t>в этих точках?</a:t>
            </a:r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3203848" y="2787122"/>
            <a:ext cx="3528392" cy="2604028"/>
          </a:xfrm>
          <a:prstGeom prst="line">
            <a:avLst/>
          </a:prstGeom>
          <a:solidFill>
            <a:srgbClr val="FFD200">
              <a:alpha val="8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Овал 58"/>
          <p:cNvSpPr/>
          <p:nvPr/>
        </p:nvSpPr>
        <p:spPr>
          <a:xfrm>
            <a:off x="6732240" y="2656159"/>
            <a:ext cx="154732" cy="1547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3419872" y="3495071"/>
            <a:ext cx="5256584" cy="2038569"/>
          </a:xfrm>
          <a:prstGeom prst="line">
            <a:avLst/>
          </a:prstGeom>
          <a:solidFill>
            <a:srgbClr val="FFD200">
              <a:alpha val="8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" name="Овал 61"/>
          <p:cNvSpPr/>
          <p:nvPr/>
        </p:nvSpPr>
        <p:spPr>
          <a:xfrm>
            <a:off x="8599090" y="3417705"/>
            <a:ext cx="154732" cy="1547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7164351" y="5053290"/>
            <a:ext cx="154732" cy="1547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>
            <a:stCxn id="63" idx="2"/>
          </p:cNvCxnSpPr>
          <p:nvPr/>
        </p:nvCxnSpPr>
        <p:spPr>
          <a:xfrm flipH="1">
            <a:off x="3419872" y="5130656"/>
            <a:ext cx="3744479" cy="636456"/>
          </a:xfrm>
          <a:prstGeom prst="line">
            <a:avLst/>
          </a:prstGeom>
          <a:solidFill>
            <a:srgbClr val="FFD200">
              <a:alpha val="8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86302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  <p:bldP spid="4" grpId="0" animBg="1"/>
      <p:bldP spid="25" grpId="0"/>
      <p:bldP spid="26" grpId="0" animBg="1"/>
      <p:bldP spid="29" grpId="0"/>
      <p:bldP spid="5" grpId="0" animBg="1"/>
      <p:bldP spid="30" grpId="0"/>
      <p:bldP spid="31" grpId="0"/>
      <p:bldP spid="32" grpId="0"/>
      <p:bldP spid="34" grpId="0"/>
      <p:bldP spid="6" grpId="0" animBg="1"/>
      <p:bldP spid="37" grpId="0" animBg="1"/>
      <p:bldP spid="38" grpId="0" animBg="1"/>
      <p:bldP spid="39" grpId="0"/>
      <p:bldP spid="7" grpId="0" animBg="1"/>
      <p:bldP spid="40" grpId="0"/>
      <p:bldP spid="8" grpId="0" animBg="1"/>
      <p:bldP spid="41" grpId="0"/>
      <p:bldP spid="27" grpId="0" animBg="1"/>
      <p:bldP spid="55" grpId="0"/>
      <p:bldP spid="59" grpId="0" animBg="1"/>
      <p:bldP spid="62" grpId="0" animBg="1"/>
      <p:bldP spid="63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01381" y="2204863"/>
            <a:ext cx="3374306" cy="30963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193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План развития клиента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5413" y="1281977"/>
            <a:ext cx="5411691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Составляем матрицу «Размер / Вероятность»</a:t>
            </a:r>
            <a:r>
              <a:rPr lang="en-US" smtClean="0"/>
              <a:t>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Внутри каждого квадрата </a:t>
            </a:r>
            <a:br>
              <a:rPr lang="ru-RU" smtClean="0"/>
            </a:br>
            <a:r>
              <a:rPr lang="ru-RU" smtClean="0"/>
              <a:t>выстраиваем по принципу </a:t>
            </a:r>
            <a:r>
              <a:rPr lang="en-US" smtClean="0"/>
              <a:t>FIFO</a:t>
            </a:r>
            <a:r>
              <a:rPr lang="ru-RU" smtClean="0"/>
              <a:t/>
            </a:r>
            <a:br>
              <a:rPr lang="ru-RU" smtClean="0"/>
            </a:br>
            <a:r>
              <a:rPr lang="en-US" smtClean="0"/>
              <a:t>(</a:t>
            </a:r>
            <a:r>
              <a:rPr lang="ru-RU" smtClean="0"/>
              <a:t>«С кем дольше не разговаривали – </a:t>
            </a:r>
            <a:br>
              <a:rPr lang="ru-RU" smtClean="0"/>
            </a:br>
            <a:r>
              <a:rPr lang="ru-RU" smtClean="0"/>
              <a:t>звоним в первую очередь»</a:t>
            </a:r>
            <a:r>
              <a:rPr lang="en-US" smtClean="0"/>
              <a:t>)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Обзваниваем каждый квадрат </a:t>
            </a:r>
            <a:br>
              <a:rPr lang="ru-RU" smtClean="0"/>
            </a:br>
            <a:r>
              <a:rPr lang="ru-RU" smtClean="0"/>
              <a:t>в порядке </a:t>
            </a:r>
            <a:r>
              <a:rPr lang="en-US" smtClean="0"/>
              <a:t>A, B, C, D</a:t>
            </a:r>
            <a:endParaRPr lang="ru-RU" smtClean="0"/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После разговора меняем статус </a:t>
            </a:r>
            <a:br>
              <a:rPr lang="ru-RU" smtClean="0"/>
            </a:br>
            <a:r>
              <a:rPr lang="ru-RU" smtClean="0"/>
              <a:t>клиента и свой лист обзвона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Структурируем по принципу: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Беру в работу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Перезвонить завтра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Перезвонить через неделю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Перезвонить через месяц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Перезвонить через квартал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Уничтожить всех своих клиентов </a:t>
            </a:r>
            <a:br>
              <a:rPr lang="ru-RU" smtClean="0"/>
            </a:br>
            <a:r>
              <a:rPr lang="ru-RU" smtClean="0"/>
              <a:t>со статусом «Не звонил больше полугода».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02784" y="5402980"/>
            <a:ext cx="2520280" cy="3199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mtClean="0">
                <a:solidFill>
                  <a:schemeClr val="bg1"/>
                </a:solidFill>
              </a:rPr>
              <a:t>Размер клиента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5292080" y="3734356"/>
            <a:ext cx="338360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5292080" y="5301208"/>
            <a:ext cx="367240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6962924" y="2204863"/>
            <a:ext cx="0" cy="309634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V="1">
            <a:off x="5292080" y="1916832"/>
            <a:ext cx="0" cy="33843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3759871" y="3593058"/>
            <a:ext cx="2520280" cy="3199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mtClean="0">
                <a:solidFill>
                  <a:schemeClr val="bg1"/>
                </a:solidFill>
              </a:rPr>
              <a:t>Вероятность сделки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6500" y="2492896"/>
            <a:ext cx="5549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smtClean="0">
                <a:solidFill>
                  <a:srgbClr val="002060"/>
                </a:solidFill>
              </a:rPr>
              <a:t>А</a:t>
            </a:r>
            <a:endParaRPr lang="ru-RU" sz="500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42000" y="2492896"/>
            <a:ext cx="5549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smtClean="0">
                <a:solidFill>
                  <a:srgbClr val="002060"/>
                </a:solidFill>
              </a:rPr>
              <a:t>В</a:t>
            </a:r>
            <a:endParaRPr lang="ru-RU" sz="500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70927" y="4016896"/>
            <a:ext cx="5261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smtClean="0">
                <a:solidFill>
                  <a:srgbClr val="002060"/>
                </a:solidFill>
              </a:rPr>
              <a:t>С</a:t>
            </a:r>
            <a:endParaRPr lang="ru-RU" sz="500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77603" y="4016896"/>
            <a:ext cx="5790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002060"/>
                </a:solidFill>
              </a:rPr>
              <a:t>D</a:t>
            </a:r>
            <a:endParaRPr lang="ru-RU" sz="5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194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Методика повторных продаж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5414" y="1281977"/>
            <a:ext cx="410461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Звоним, чтобы проинформировать о чём-то интересном для него и его компании (не для нашей!)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Спросить его мнение относительно какого-либо вопроса.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Задать вопрос, касающийся его сферы деятельности, попросить </a:t>
            </a:r>
            <a:br>
              <a:rPr lang="ru-RU" smtClean="0"/>
            </a:br>
            <a:r>
              <a:rPr lang="ru-RU" smtClean="0"/>
              <a:t>о небольшом одолжении.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Поинтересоваться, как идут дела (что с рынком, продажами, стройкой, клиентами и т.д.)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Узнать, какие перспективы на будущее, могут ли быть заказы?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Спросить, интересно ли ему, если… (будут новые материалы, будут билеты на выставки, образцы и т.д.)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Договориться о контакте.</a:t>
            </a: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507605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029909" y="1844824"/>
            <a:ext cx="1927194" cy="2873396"/>
            <a:chOff x="6029909" y="2049414"/>
            <a:chExt cx="1927194" cy="287339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461230" y="3091538"/>
              <a:ext cx="1064562" cy="1831272"/>
              <a:chOff x="809973" y="3327272"/>
              <a:chExt cx="323156" cy="555897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1" name="Трапеция 20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</p:grpSp>
        <p:sp>
          <p:nvSpPr>
            <p:cNvPr id="2" name="Равнобедренный треугольник 1"/>
            <p:cNvSpPr/>
            <p:nvPr/>
          </p:nvSpPr>
          <p:spPr>
            <a:xfrm>
              <a:off x="6029909" y="2049414"/>
              <a:ext cx="1927194" cy="1661374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0">
              <a:gradFill flip="none"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7000" b="1" smtClean="0">
                  <a:solidFill>
                    <a:schemeClr val="tx1"/>
                  </a:solidFill>
                </a:rPr>
                <a:t>У</a:t>
              </a:r>
            </a:p>
            <a:p>
              <a:pPr algn="ctr"/>
              <a:r>
                <a:rPr lang="ru-RU" sz="1000" b="1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59798" y="4880594"/>
            <a:ext cx="206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2060"/>
                </a:solidFill>
              </a:rPr>
              <a:t>Кейс </a:t>
            </a:r>
            <a:r>
              <a:rPr lang="ru-RU" altLang="ru-RU" smtClean="0">
                <a:solidFill>
                  <a:srgbClr val="002060"/>
                </a:solidFill>
              </a:rPr>
              <a:t>/ Упражнение</a:t>
            </a: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195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Методика продаж ЛПР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5414" y="1281977"/>
            <a:ext cx="4320642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Их не волнует сиюминутная выгода.</a:t>
            </a:r>
            <a:br>
              <a:rPr lang="ru-RU" smtClean="0"/>
            </a:br>
            <a:r>
              <a:rPr lang="ru-RU" smtClean="0"/>
              <a:t>Показывайте стратегическую выгоду.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Они не любят надстроек сверху </a:t>
            </a:r>
            <a:br>
              <a:rPr lang="ru-RU" smtClean="0"/>
            </a:br>
            <a:r>
              <a:rPr lang="ru-RU" smtClean="0"/>
              <a:t>и подстроек снизу! Говорите с ними, как с равными (это про адекватность).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Они очень ценят время!</a:t>
            </a:r>
            <a:br>
              <a:rPr lang="ru-RU" smtClean="0"/>
            </a:br>
            <a:r>
              <a:rPr lang="ru-RU" smtClean="0"/>
              <a:t>Готовьтесь к таким звонкам заранее!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Они не любят прелюдий!</a:t>
            </a:r>
            <a:br>
              <a:rPr lang="ru-RU" smtClean="0"/>
            </a:br>
            <a:r>
              <a:rPr lang="ru-RU" smtClean="0"/>
              <a:t>Переходите сразу к сути дела.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Не надо формализма! Давайте информацию сжато, но понятно.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Попробуйте методику «5П»: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Я </a:t>
            </a:r>
            <a:r>
              <a:rPr lang="ru-RU" b="1" smtClean="0"/>
              <a:t>П</a:t>
            </a:r>
            <a:r>
              <a:rPr lang="ru-RU" smtClean="0"/>
              <a:t>редлагаю…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smtClean="0"/>
              <a:t>П</a:t>
            </a:r>
            <a:r>
              <a:rPr lang="ru-RU" smtClean="0"/>
              <a:t>отому что это… (бенефит)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Это </a:t>
            </a:r>
            <a:r>
              <a:rPr lang="ru-RU" b="1" smtClean="0"/>
              <a:t>П</a:t>
            </a:r>
            <a:r>
              <a:rPr lang="ru-RU" smtClean="0"/>
              <a:t>озволит вам…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Я </a:t>
            </a:r>
            <a:r>
              <a:rPr lang="ru-RU" b="1" smtClean="0"/>
              <a:t>П</a:t>
            </a:r>
            <a:r>
              <a:rPr lang="ru-RU" smtClean="0"/>
              <a:t>онимаю, что вы уже…</a:t>
            </a:r>
          </a:p>
          <a:p>
            <a:pPr marL="800100" lvl="2" indent="-342900" eaLnBrk="1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mtClean="0"/>
              <a:t>И </a:t>
            </a:r>
            <a:r>
              <a:rPr lang="ru-RU" b="1" smtClean="0"/>
              <a:t>П</a:t>
            </a:r>
            <a:r>
              <a:rPr lang="ru-RU" smtClean="0"/>
              <a:t>оэтому я…</a:t>
            </a: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507605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029909" y="1844824"/>
            <a:ext cx="1927194" cy="2873396"/>
            <a:chOff x="6029909" y="2049414"/>
            <a:chExt cx="1927194" cy="287339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461230" y="3091538"/>
              <a:ext cx="1064562" cy="1831272"/>
              <a:chOff x="809973" y="3327272"/>
              <a:chExt cx="323156" cy="555897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1" name="Трапеция 20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</p:grpSp>
        <p:sp>
          <p:nvSpPr>
            <p:cNvPr id="2" name="Равнобедренный треугольник 1"/>
            <p:cNvSpPr/>
            <p:nvPr/>
          </p:nvSpPr>
          <p:spPr>
            <a:xfrm>
              <a:off x="6029909" y="2049414"/>
              <a:ext cx="1927194" cy="1661374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0">
              <a:gradFill flip="none"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7000" b="1" smtClean="0">
                  <a:solidFill>
                    <a:schemeClr val="tx1"/>
                  </a:solidFill>
                </a:rPr>
                <a:t>У</a:t>
              </a:r>
            </a:p>
            <a:p>
              <a:pPr algn="ctr"/>
              <a:r>
                <a:rPr lang="ru-RU" sz="1000" b="1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59798" y="4880594"/>
            <a:ext cx="206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2060"/>
                </a:solidFill>
              </a:rPr>
              <a:t>Кейс </a:t>
            </a:r>
            <a:r>
              <a:rPr lang="ru-RU" altLang="ru-RU" smtClean="0">
                <a:solidFill>
                  <a:srgbClr val="002060"/>
                </a:solidFill>
              </a:rPr>
              <a:t>/ Упражнение</a:t>
            </a: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196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Методика продаж сложным клиентам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5414" y="1281977"/>
            <a:ext cx="4248634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Слушайте не 70/30, а 90/10.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Чаще соглашайтесь, не спорьте.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Пока не разерётесь с «занозой», дальше не двигайтесь. Постарайтесь понять природу и причины боли.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«Выньте занозу» или «успокойте боль». Если не можете, примите её как справедливую и правомерную.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Займите сторону клиента. Не играйте против него или в независимость.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Предложите несколько путей выхода из ситуации. Расскажите о возможных альтернативах. Приводите примеры про других.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Не продавайте. Не предлагайте ничего купить. Забудьте об этом!</a:t>
            </a:r>
            <a:br>
              <a:rPr lang="ru-RU" smtClean="0"/>
            </a:br>
            <a:r>
              <a:rPr lang="ru-RU" smtClean="0"/>
              <a:t>Когда придёт время – он сам спросит.</a:t>
            </a: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5220072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029909" y="1844824"/>
            <a:ext cx="1927194" cy="2873396"/>
            <a:chOff x="6029909" y="2049414"/>
            <a:chExt cx="1927194" cy="287339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461230" y="3091538"/>
              <a:ext cx="1064562" cy="1831272"/>
              <a:chOff x="809973" y="3327272"/>
              <a:chExt cx="323156" cy="555897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1" name="Трапеция 20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0000"/>
              </a:p>
            </p:txBody>
          </p:sp>
        </p:grpSp>
        <p:sp>
          <p:nvSpPr>
            <p:cNvPr id="2" name="Равнобедренный треугольник 1"/>
            <p:cNvSpPr/>
            <p:nvPr/>
          </p:nvSpPr>
          <p:spPr>
            <a:xfrm>
              <a:off x="6029909" y="2049414"/>
              <a:ext cx="1927194" cy="1661374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0">
              <a:gradFill flip="none"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7000" b="1" smtClean="0">
                  <a:solidFill>
                    <a:schemeClr val="tx1"/>
                  </a:solidFill>
                </a:rPr>
                <a:t>У</a:t>
              </a:r>
            </a:p>
            <a:p>
              <a:pPr algn="ctr"/>
              <a:r>
                <a:rPr lang="ru-RU" sz="1000" b="1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59798" y="4880594"/>
            <a:ext cx="206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2060"/>
                </a:solidFill>
              </a:rPr>
              <a:t>Кейс </a:t>
            </a:r>
            <a:r>
              <a:rPr lang="ru-RU" altLang="ru-RU" smtClean="0">
                <a:solidFill>
                  <a:srgbClr val="002060"/>
                </a:solidFill>
              </a:rPr>
              <a:t>/ Упражнение</a:t>
            </a: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Прямоугольник 3"/>
          <p:cNvSpPr>
            <a:spLocks noChangeArrowheads="1"/>
          </p:cNvSpPr>
          <p:nvPr/>
        </p:nvSpPr>
        <p:spPr bwMode="auto">
          <a:xfrm>
            <a:off x="5435600" y="2611938"/>
            <a:ext cx="37084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Глава </a:t>
            </a:r>
            <a:r>
              <a:rPr lang="ru-RU" altLang="ru-RU" sz="2000" smtClean="0">
                <a:solidFill>
                  <a:schemeClr val="bg1"/>
                </a:solidFill>
              </a:rPr>
              <a:t>1</a:t>
            </a:r>
            <a:r>
              <a:rPr lang="ru-RU" altLang="ru-RU" sz="2000">
                <a:solidFill>
                  <a:schemeClr val="bg1"/>
                </a:solidFill>
              </a:rPr>
              <a:t>9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Истинный профессионализм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Что отличает профессионала </a:t>
            </a:r>
            <a:br>
              <a:rPr lang="ru-RU" altLang="ru-RU" sz="2000" smtClean="0"/>
            </a:br>
            <a:r>
              <a:rPr lang="ru-RU" altLang="ru-RU" sz="2000" smtClean="0"/>
              <a:t>от любителя? Почерк!</a:t>
            </a:r>
            <a:endParaRPr lang="ru-RU" altLang="ru-RU" sz="2000"/>
          </a:p>
        </p:txBody>
      </p:sp>
      <p:sp>
        <p:nvSpPr>
          <p:cNvPr id="162820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62821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2824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2825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198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Что отличает профессионала?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471601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11398" y="1281977"/>
            <a:ext cx="4104618" cy="4898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Речь, состав и смысл.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Манера держаться и говорить.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Поза, мимика и жесты.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Способность услышать то, </a:t>
            </a:r>
            <a:br>
              <a:rPr lang="ru-RU" smtClean="0"/>
            </a:br>
            <a:r>
              <a:rPr lang="ru-RU" smtClean="0"/>
              <a:t>что клиент не договаривает.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Психологический анализ.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Сдержанность эмоций и оценок.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Всё это – для того, чтобы найти пользу и ценность для клиента, </a:t>
            </a:r>
            <a:br>
              <a:rPr lang="ru-RU" smtClean="0"/>
            </a:br>
            <a:r>
              <a:rPr lang="ru-RU" smtClean="0"/>
              <a:t>всё остальное не имеет значения.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Способность говорить с любым человеком на любую тему.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Способность к стратегии – то есть, договориться с любым человеком.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Непрерывное развитие, оценка других, ролевые модели, книги, вебинары, движение вперёд.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1448" y="1281977"/>
            <a:ext cx="4215048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Явная готовность к встрече – что будем обсуждать, каковы цели, как лучше построить беседу, кто будет.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b="1" smtClean="0"/>
              <a:t>Профессионал должен обладать следующими глубокими знаниями: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Своего продукта, его функций </a:t>
            </a:r>
            <a:br>
              <a:rPr lang="ru-RU" smtClean="0"/>
            </a:br>
            <a:r>
              <a:rPr lang="ru-RU" smtClean="0"/>
              <a:t>и бенефитов.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Конкурентов, их продуктов.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Предыдущих активностей </a:t>
            </a:r>
            <a:br>
              <a:rPr lang="ru-RU" smtClean="0"/>
            </a:br>
            <a:r>
              <a:rPr lang="ru-RU" smtClean="0"/>
              <a:t>с этим клиентом, вплоть до дат.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Своей отрасли, тенденций, ситуации в регионе, области, стране.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Бизнеса клиента, подобных бизнесов, особенностей и проблем.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Различных методов и техник общения и продаж.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Своих сильных и слабых сторон.</a:t>
            </a:r>
          </a:p>
        </p:txBody>
      </p:sp>
    </p:spTree>
    <p:extLst>
      <p:ext uri="{BB962C8B-B14F-4D97-AF65-F5344CB8AC3E}">
        <p14:creationId xmlns:p14="http://schemas.microsoft.com/office/powerpoint/2010/main" val="4494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199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Речь, состав и смысл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507605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11398" y="1281977"/>
            <a:ext cx="4248634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Вы представляете себя, свою профессию и свою компанию. Помните про достоинство, профессионализм, внимание к деталям, эмпатию и раппорт.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Используйте «присоединение» – «Мы должны найти…» вместо «Я хочу помочь…».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Перефразирование «Вы сказали о…»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«Я правильно понимаю, что…»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«Если мы говорим о…, то о каких…»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«Насколько удовлетворительными </a:t>
            </a:r>
            <a:br>
              <a:rPr lang="ru-RU" smtClean="0"/>
            </a:br>
            <a:r>
              <a:rPr lang="ru-RU" smtClean="0"/>
              <a:t>вы находите текущие процессы…»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«Поправьте меня, если я ошибаюсь, но мне кажется…»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«По-моему, это было очень правильное решение…»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«Разумеется», «непременно», и т.п.</a:t>
            </a:r>
          </a:p>
        </p:txBody>
      </p:sp>
      <p:pic>
        <p:nvPicPr>
          <p:cNvPr id="178178" name="Picture 2" descr="http://covetnica.com/wp-content/uploads/2015/02/kak-nujno-govorit-pravil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/>
          <a:stretch/>
        </p:blipFill>
        <p:spPr bwMode="auto">
          <a:xfrm>
            <a:off x="5257800" y="1604711"/>
            <a:ext cx="363552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611188" y="1916832"/>
            <a:ext cx="3744788" cy="2088232"/>
          </a:xfrm>
          <a:prstGeom prst="rect">
            <a:avLst/>
          </a:prstGeom>
          <a:solidFill>
            <a:srgbClr val="00B9E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>
            <a:defPPr>
              <a:defRPr lang="ru-RU"/>
            </a:defPPr>
            <a:lvl1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Знакомство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Проблематика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Роль личных продаж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Построение личных продаж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Понятие «ценности»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Квалификация и отбор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/>
              <a:t>Холодные клиенты</a:t>
            </a:r>
          </a:p>
        </p:txBody>
      </p:sp>
      <p:sp>
        <p:nvSpPr>
          <p:cNvPr id="308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EA546D-4B8B-4F59-846D-5E06798D0FE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1000" smtClean="0"/>
          </a:p>
        </p:txBody>
      </p:sp>
      <p:sp>
        <p:nvSpPr>
          <p:cNvPr id="3084" name="Нижний колонтитул 3"/>
          <p:cNvSpPr txBox="1">
            <a:spLocks/>
          </p:cNvSpPr>
          <p:nvPr/>
        </p:nvSpPr>
        <p:spPr bwMode="auto">
          <a:xfrm>
            <a:off x="611188" y="1351682"/>
            <a:ext cx="3744787" cy="565150"/>
          </a:xfrm>
          <a:prstGeom prst="rect">
            <a:avLst/>
          </a:prstGeom>
          <a:solidFill>
            <a:srgbClr val="9AE23A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>
            <a:defPPr>
              <a:defRPr lang="ru-RU"/>
            </a:defPPr>
            <a:lvl1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/>
              <a:t>План 1 дня</a:t>
            </a:r>
          </a:p>
        </p:txBody>
      </p:sp>
      <p:grpSp>
        <p:nvGrpSpPr>
          <p:cNvPr id="3089" name="Группа 2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090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0" name="Нижний колонтитул 3"/>
          <p:cNvSpPr txBox="1">
            <a:spLocks/>
          </p:cNvSpPr>
          <p:nvPr/>
        </p:nvSpPr>
        <p:spPr bwMode="auto">
          <a:xfrm>
            <a:off x="971550" y="587375"/>
            <a:ext cx="4248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Программа тренинга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644708" y="1916832"/>
            <a:ext cx="3744788" cy="2088232"/>
          </a:xfrm>
          <a:prstGeom prst="rect">
            <a:avLst/>
          </a:prstGeom>
          <a:solidFill>
            <a:srgbClr val="00B9E5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>
            <a:defPPr>
              <a:defRPr lang="ru-RU"/>
            </a:defPPr>
            <a:lvl1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Разные виды клиентов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Поиск клиентов, ЛГ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Технология </a:t>
            </a:r>
            <a:r>
              <a:rPr lang="en-US" altLang="ru-RU" sz="2000" smtClean="0"/>
              <a:t>SPIN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Практикум продаж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Проведение переговоров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Работа с возражениями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2000" smtClean="0"/>
              <a:t>Стратегии и тактики работы</a:t>
            </a:r>
            <a:endParaRPr lang="ru-RU" altLang="ru-RU" sz="2000"/>
          </a:p>
        </p:txBody>
      </p:sp>
      <p:sp>
        <p:nvSpPr>
          <p:cNvPr id="22" name="Нижний колонтитул 3"/>
          <p:cNvSpPr txBox="1">
            <a:spLocks/>
          </p:cNvSpPr>
          <p:nvPr/>
        </p:nvSpPr>
        <p:spPr bwMode="auto">
          <a:xfrm>
            <a:off x="4644708" y="1351682"/>
            <a:ext cx="3744787" cy="565150"/>
          </a:xfrm>
          <a:prstGeom prst="rect">
            <a:avLst/>
          </a:prstGeom>
          <a:solidFill>
            <a:srgbClr val="FF9933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>
            <a:defPPr>
              <a:defRPr lang="ru-RU"/>
            </a:defPPr>
            <a:lvl1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altLang="ru-RU"/>
              <a:t>План </a:t>
            </a:r>
            <a:r>
              <a:rPr lang="ru-RU" altLang="ru-RU" smtClean="0"/>
              <a:t>2 </a:t>
            </a:r>
            <a:r>
              <a:rPr lang="ru-RU" altLang="ru-RU"/>
              <a:t>дня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33728C-5D16-46C8-AD3A-7EBDE1D7AD1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55429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От чего зависит успех? Баланс продавца.</a:t>
            </a:r>
          </a:p>
        </p:txBody>
      </p:sp>
      <p:grpSp>
        <p:nvGrpSpPr>
          <p:cNvPr id="9222" name="Группа 1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922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" name="Овал 1"/>
          <p:cNvSpPr/>
          <p:nvPr/>
        </p:nvSpPr>
        <p:spPr>
          <a:xfrm rot="12842399">
            <a:off x="4342601" y="3010327"/>
            <a:ext cx="2664296" cy="2664296"/>
          </a:xfrm>
          <a:prstGeom prst="ellipse">
            <a:avLst/>
          </a:prstGeom>
          <a:solidFill>
            <a:srgbClr val="9AE23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 rot="12842399">
            <a:off x="3262481" y="1183377"/>
            <a:ext cx="2664296" cy="2664296"/>
          </a:xfrm>
          <a:prstGeom prst="ellipse">
            <a:avLst/>
          </a:prstGeom>
          <a:solidFill>
            <a:srgbClr val="00B9E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12842399">
            <a:off x="2205577" y="3010327"/>
            <a:ext cx="2664296" cy="2664296"/>
          </a:xfrm>
          <a:prstGeom prst="ellipse">
            <a:avLst/>
          </a:prstGeom>
          <a:solidFill>
            <a:srgbClr val="C86F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206" y="2161582"/>
            <a:ext cx="1774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dirty="0" smtClean="0"/>
              <a:t>Общие знания</a:t>
            </a:r>
          </a:p>
          <a:p>
            <a:pPr algn="ctr"/>
            <a:r>
              <a:rPr lang="ru-RU" sz="2000" dirty="0" smtClean="0"/>
              <a:t>и </a:t>
            </a:r>
            <a:r>
              <a:rPr lang="en-US" sz="2000" dirty="0" smtClean="0"/>
              <a:t>soft skills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27784" y="3988532"/>
            <a:ext cx="17382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dirty="0" smtClean="0"/>
              <a:t>Знания своего</a:t>
            </a:r>
            <a:br>
              <a:rPr lang="ru-RU" altLang="ru-RU" sz="2000" dirty="0" smtClean="0"/>
            </a:br>
            <a:r>
              <a:rPr lang="ru-RU" altLang="ru-RU" sz="2000" dirty="0" smtClean="0"/>
              <a:t>предложения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943222" y="3988532"/>
            <a:ext cx="164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dirty="0" smtClean="0"/>
              <a:t>Знание своих</a:t>
            </a:r>
            <a:br>
              <a:rPr lang="ru-RU" altLang="ru-RU" sz="2000" dirty="0" smtClean="0"/>
            </a:br>
            <a:r>
              <a:rPr lang="ru-RU" altLang="ru-RU" sz="2000" dirty="0" smtClean="0"/>
              <a:t>клиентов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88146" y="2515525"/>
            <a:ext cx="2235782" cy="769459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93141" y="1774557"/>
            <a:ext cx="1662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mtClean="0"/>
              <a:t>Много лишних</a:t>
            </a:r>
          </a:p>
          <a:p>
            <a:pPr algn="ctr"/>
            <a:r>
              <a:rPr lang="ru-RU" smtClean="0"/>
              <a:t>коммуникаций</a:t>
            </a:r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5482051" y="2085219"/>
            <a:ext cx="1369767" cy="1199765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899386" y="1742284"/>
            <a:ext cx="1634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mtClean="0"/>
              <a:t>Много отказов</a:t>
            </a:r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745050" y="4628765"/>
            <a:ext cx="1921129" cy="1176499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52984" y="5475188"/>
            <a:ext cx="2305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dirty="0" smtClean="0"/>
              <a:t>Медленная карьера,</a:t>
            </a:r>
            <a:br>
              <a:rPr lang="ru-RU" altLang="ru-RU" dirty="0" smtClean="0"/>
            </a:br>
            <a:r>
              <a:rPr lang="ru-RU" altLang="ru-RU" dirty="0" smtClean="0"/>
              <a:t>мало крупных сделок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339590" y="3775590"/>
            <a:ext cx="1312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mtClean="0">
                <a:solidFill>
                  <a:srgbClr val="FF0000"/>
                </a:solidFill>
              </a:rPr>
              <a:t>Идеальный</a:t>
            </a:r>
            <a:br>
              <a:rPr lang="ru-RU" altLang="ru-RU" smtClean="0">
                <a:solidFill>
                  <a:srgbClr val="FF0000"/>
                </a:solidFill>
              </a:rPr>
            </a:br>
            <a:r>
              <a:rPr lang="ru-RU" altLang="ru-RU" smtClean="0">
                <a:solidFill>
                  <a:srgbClr val="FF0000"/>
                </a:solidFill>
              </a:rPr>
              <a:t>баланс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4380572" y="3510238"/>
            <a:ext cx="432048" cy="372455"/>
          </a:xfrm>
          <a:prstGeom prst="triangl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4594629" y="3776855"/>
            <a:ext cx="2713675" cy="211677"/>
          </a:xfrm>
          <a:prstGeom prst="line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08" y="4628765"/>
            <a:ext cx="1718029" cy="141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0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8" grpId="0"/>
      <p:bldP spid="25" grpId="0"/>
      <p:bldP spid="28" grpId="0"/>
      <p:bldP spid="32" grpId="0"/>
      <p:bldP spid="21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200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Манера держаться и говорить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5076056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11398" y="1281977"/>
            <a:ext cx="4248634" cy="477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можете ошибаться. Ошибки – </a:t>
            </a:r>
            <a:br>
              <a:rPr lang="ru-RU" smtClean="0"/>
            </a:br>
            <a:r>
              <a:rPr lang="ru-RU" smtClean="0"/>
              <a:t>это нормально. Вы предполагаете.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строите гипотезу вместе </a:t>
            </a:r>
            <a:br>
              <a:rPr lang="ru-RU" smtClean="0"/>
            </a:br>
            <a:r>
              <a:rPr lang="ru-RU" smtClean="0"/>
              <a:t>с клиентом. Вы исследователь.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тут для того, чтобы вместе найти решение поставленных задач.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не унижаетесь, не выпрашиваете, не льстите, не давлеете. Вы доктор.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фиксируете ключевые моменты </a:t>
            </a:r>
            <a:br>
              <a:rPr lang="ru-RU" smtClean="0"/>
            </a:br>
            <a:r>
              <a:rPr lang="ru-RU" smtClean="0"/>
              <a:t>в блокноте. Вам важны детали.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держитесь достаточно расслаблено, но не показываете этого явно. Например, кладите ногу на ногу, не акцентируя внимания, </a:t>
            </a:r>
            <a:br>
              <a:rPr lang="ru-RU" smtClean="0"/>
            </a:br>
            <a:r>
              <a:rPr lang="ru-RU" smtClean="0"/>
              <a:t>и только если клиент сел также </a:t>
            </a:r>
            <a:br>
              <a:rPr lang="ru-RU" smtClean="0"/>
            </a:br>
            <a:r>
              <a:rPr lang="ru-RU" smtClean="0"/>
              <a:t>(совет подходит только для мужчин).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сдержанны во внешних эмоциях, но клиент видит, что вам интересно.</a:t>
            </a:r>
          </a:p>
        </p:txBody>
      </p:sp>
      <p:pic>
        <p:nvPicPr>
          <p:cNvPr id="176130" name="Picture 2" descr="http://i.telegraph.co.uk/multimedia/archive/02463/doctor-care_2463147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/>
          <a:stretch/>
        </p:blipFill>
        <p:spPr bwMode="auto">
          <a:xfrm>
            <a:off x="5219228" y="1556792"/>
            <a:ext cx="374526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201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10 методов достижения выдающихся результатов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4436740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11398" y="1281977"/>
            <a:ext cx="3816586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Постоянное самообучение.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Практика, практика, практика. </a:t>
            </a:r>
            <a:br>
              <a:rPr lang="ru-RU" smtClean="0"/>
            </a:br>
            <a:r>
              <a:rPr lang="ru-RU" smtClean="0"/>
              <a:t>10 000 часов переговоров.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/>
              <a:t>Тренинги, книги, семинары, вебинары, аудиокниги.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Целеполагание</a:t>
            </a:r>
            <a:r>
              <a:rPr lang="ru-RU"/>
              <a:t>. Задачи и вехи.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/>
              <a:t>Подготовка и планирование.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Анализ </a:t>
            </a:r>
            <a:r>
              <a:rPr lang="ru-RU"/>
              <a:t>каждого контакта.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«Лечение» своих слабых мест.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Ролевые модели.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Пессимизм, нытьё, жалобы </a:t>
            </a:r>
            <a:br>
              <a:rPr lang="ru-RU" smtClean="0"/>
            </a:br>
            <a:r>
              <a:rPr lang="ru-RU" smtClean="0"/>
              <a:t>и страдания – в топку.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Достижения – празднуйте ярко, бурно и с друзьми.</a:t>
            </a:r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5"/>
            <a:ext cx="382404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2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 descr="http://ic.pics.livejournal.com/ivanujriev/35612782/224343/22434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202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4212" y="684213"/>
            <a:ext cx="74881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Как мотивировать себя на успех? Методика Артемия Лебедева.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203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Мотивация себя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281977"/>
            <a:ext cx="3816586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Что вы делаете – работает </a:t>
            </a:r>
            <a:br>
              <a:rPr lang="ru-RU" smtClean="0"/>
            </a:br>
            <a:r>
              <a:rPr lang="ru-RU" smtClean="0"/>
              <a:t>на ваше будущее. Всё, что у вас есть сейчас – результат того, </a:t>
            </a:r>
            <a:br>
              <a:rPr lang="ru-RU" smtClean="0"/>
            </a:br>
            <a:r>
              <a:rPr lang="ru-RU" smtClean="0"/>
              <a:t>что вы делали в прошлом.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Количество всегда переходить </a:t>
            </a:r>
            <a:br>
              <a:rPr lang="ru-RU" smtClean="0"/>
            </a:br>
            <a:r>
              <a:rPr lang="ru-RU" smtClean="0"/>
              <a:t>в качество. Это закон диалектики. Если вы чего-то делаете много – вы становитесь в этом профессионалом.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Вы </a:t>
            </a:r>
            <a:r>
              <a:rPr lang="ru-RU"/>
              <a:t>можете добиться чего угодно в жизни при условии, что вам будет не важно, кому достанутся лавры</a:t>
            </a:r>
            <a:r>
              <a:rPr lang="ru-RU" smtClean="0"/>
              <a:t>. Гарри Труман.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Ответьте себе сами, чего вы хотите, и какую цену вы готовы за это заплатить. Напишите и повесьте перед своим столом.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Что бы вы стали делать, если бы вам осталось жить меньше года?</a:t>
            </a:r>
          </a:p>
        </p:txBody>
      </p:sp>
      <p:pic>
        <p:nvPicPr>
          <p:cNvPr id="191490" name="Picture 2" descr="http://www.endorphincrossfit.com/wp-content/uploads/2014/10/focus-motiv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94" y="1281977"/>
            <a:ext cx="4262412" cy="34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0704" y="4941168"/>
            <a:ext cx="28836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mtClean="0"/>
              <a:t>Сфокусируйтесь и следуйте</a:t>
            </a:r>
            <a:br>
              <a:rPr lang="ru-RU" smtClean="0"/>
            </a:br>
            <a:r>
              <a:rPr lang="ru-RU" smtClean="0"/>
              <a:t>заданным курсом, </a:t>
            </a:r>
            <a:br>
              <a:rPr lang="ru-RU" smtClean="0"/>
            </a:br>
            <a:r>
              <a:rPr lang="ru-RU" smtClean="0"/>
              <a:t>пока не добьётесь успеха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709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204</a:t>
            </a:fld>
            <a:endParaRPr lang="en-US" altLang="ru-RU" sz="1000" smtClean="0"/>
          </a:p>
        </p:txBody>
      </p:sp>
      <p:grpSp>
        <p:nvGrpSpPr>
          <p:cNvPr id="1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Три цитаты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4436740" y="1281975"/>
            <a:ext cx="0" cy="437927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54773" y="1281977"/>
            <a:ext cx="3816586" cy="466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Единственная вещь добиться чего-либо великого – это любить то, </a:t>
            </a:r>
            <a:br>
              <a:rPr lang="ru-RU" smtClean="0"/>
            </a:br>
            <a:r>
              <a:rPr lang="ru-RU" smtClean="0"/>
              <a:t>что вы делаете.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Стив Джобс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endParaRPr lang="ru-RU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Люди говорят «Время меняет всё!». Это враньё. Действия меняют всё. То, что вы делаете, меняет всё. Только «ничегонеделание» оставляет вещи такими, </a:t>
            </a:r>
            <a:br>
              <a:rPr lang="ru-RU" smtClean="0"/>
            </a:br>
            <a:r>
              <a:rPr lang="ru-RU" smtClean="0"/>
              <a:t>какими они были.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Доктор Хаус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endParaRPr lang="ru-RU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Постарайтесь получить то, что вы любите, иначе вам придётся полюбить, что вы получили.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defRPr/>
            </a:pPr>
            <a:r>
              <a:rPr lang="ru-RU" smtClean="0"/>
              <a:t>Бернард Шоу</a:t>
            </a:r>
          </a:p>
        </p:txBody>
      </p:sp>
      <p:pic>
        <p:nvPicPr>
          <p:cNvPr id="192514" name="Picture 2" descr="http://cdn2.hubspot.net/hub/147314/file-236440333-jpg/images/business-motivation.jpg?t=14198449776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9936"/>
            <a:ext cx="3268147" cy="20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https://encrypted-tbn2.gstatic.com/images?q=tbn:ANd9GcTLI-XY8SYjqxi6PalaMkxcl1sP6zXCVgTqfL0bVR6wMGFi2t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0" y="3284984"/>
            <a:ext cx="3600399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8" name="Picture 6" descr="https://s-media-cache-ak0.pinimg.com/236x/13/88/de/1388de1921c02139227ae213c7e494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41264"/>
            <a:ext cx="1763936" cy="9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4B1B-4EAD-4CD9-94E9-F61D7C14BFE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205</a:t>
            </a:fld>
            <a:endParaRPr lang="en-US" altLang="ru-RU" sz="100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39750" y="1272615"/>
            <a:ext cx="7920038" cy="467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smtClean="0"/>
              <a:t>Рассказывают </a:t>
            </a:r>
            <a:r>
              <a:rPr lang="ru-RU" dirty="0"/>
              <a:t>о новых идеях или перспективах.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Сотрудничают не только по основным вопросам.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Нацелены больше на результат, чем на процесс.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Прислушиваются к советам и рекомендациям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Выявляют и изучают потребности клиентов.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Помогают избежать потенциальных ошибок, </a:t>
            </a:r>
            <a:r>
              <a:rPr lang="ru-RU"/>
              <a:t/>
            </a:r>
            <a:br>
              <a:rPr lang="ru-RU"/>
            </a:br>
            <a:r>
              <a:rPr lang="ru-RU" smtClean="0"/>
              <a:t>даже </a:t>
            </a:r>
            <a:r>
              <a:rPr lang="ru-RU" dirty="0"/>
              <a:t>ценой потери быстрой сделки.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Разрабатывают решение совместно с клиентом.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Точно и честно описывают процесс покупки и то, </a:t>
            </a:r>
            <a:br>
              <a:rPr lang="ru-RU" dirty="0"/>
            </a:br>
            <a:r>
              <a:rPr lang="ru-RU" dirty="0"/>
              <a:t>что будет происходить после него.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Общаются не только с </a:t>
            </a:r>
            <a:r>
              <a:rPr lang="ru-RU" dirty="0" err="1"/>
              <a:t>ЛПР</a:t>
            </a:r>
            <a:r>
              <a:rPr lang="ru-RU" dirty="0"/>
              <a:t>, но и непосредственно </a:t>
            </a:r>
            <a:br>
              <a:rPr lang="ru-RU" dirty="0"/>
            </a:br>
            <a:r>
              <a:rPr lang="ru-RU" dirty="0"/>
              <a:t>с теми, кто будет использовать </a:t>
            </a:r>
            <a:r>
              <a:rPr lang="ru-RU"/>
              <a:t>результаты </a:t>
            </a:r>
            <a:r>
              <a:rPr lang="ru-RU" smtClean="0"/>
              <a:t>продажи</a:t>
            </a:r>
            <a:br>
              <a:rPr lang="ru-RU" smtClean="0"/>
            </a:br>
            <a:r>
              <a:rPr lang="ru-RU" smtClean="0"/>
              <a:t> </a:t>
            </a:r>
            <a:r>
              <a:rPr lang="ru-RU" dirty="0"/>
              <a:t>– продукты и услуги.</a:t>
            </a:r>
          </a:p>
          <a:p>
            <a:pPr marL="342900" lvl="1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  <a:defRPr/>
            </a:pPr>
            <a:r>
              <a:rPr lang="ru-RU" dirty="0"/>
              <a:t> Умеют доходчиво объяснить, почему </a:t>
            </a:r>
            <a:r>
              <a:rPr lang="ru-RU"/>
              <a:t>ценность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от </a:t>
            </a:r>
            <a:r>
              <a:rPr lang="ru-RU"/>
              <a:t>сотрудничества </a:t>
            </a:r>
            <a:r>
              <a:rPr lang="ru-RU" smtClean="0"/>
              <a:t>с </a:t>
            </a:r>
            <a:r>
              <a:rPr lang="ru-RU" dirty="0"/>
              <a:t>компанией выше, чем </a:t>
            </a:r>
            <a:r>
              <a:rPr lang="ru-RU"/>
              <a:t>при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других </a:t>
            </a:r>
            <a:r>
              <a:rPr lang="ru-RU"/>
              <a:t>возможных </a:t>
            </a:r>
            <a:r>
              <a:rPr lang="ru-RU" smtClean="0"/>
              <a:t>вариантах.</a:t>
            </a:r>
            <a:endParaRPr lang="ru-RU" dirty="0"/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340768"/>
            <a:ext cx="25876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4213" y="684213"/>
            <a:ext cx="6838950" cy="3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Профессионалы продаж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63846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63847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Прямоугольник 8"/>
          <p:cNvSpPr>
            <a:spLocks noChangeArrowheads="1"/>
          </p:cNvSpPr>
          <p:nvPr/>
        </p:nvSpPr>
        <p:spPr bwMode="auto">
          <a:xfrm>
            <a:off x="1157047" y="1556792"/>
            <a:ext cx="694005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Каждый может продавать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в </a:t>
            </a:r>
            <a:r>
              <a:rPr lang="ru-RU" altLang="ru-RU" sz="3000" smtClean="0">
                <a:solidFill>
                  <a:schemeClr val="bg1"/>
                </a:solidFill>
              </a:rPr>
              <a:t>10 и даже в 100 </a:t>
            </a:r>
            <a:r>
              <a:rPr lang="ru-RU" altLang="ru-RU" sz="3000">
                <a:solidFill>
                  <a:schemeClr val="bg1"/>
                </a:solidFill>
              </a:rPr>
              <a:t>раз больше</a:t>
            </a:r>
            <a:r>
              <a:rPr lang="ru-RU" altLang="ru-RU" sz="3000" smtClean="0">
                <a:solidFill>
                  <a:schemeClr val="bg1"/>
                </a:solidFill>
              </a:rPr>
              <a:t>,</a:t>
            </a:r>
            <a:br>
              <a:rPr lang="ru-RU" altLang="ru-RU" sz="3000" smtClean="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чем он продаёт сейчас. Это </a:t>
            </a:r>
            <a:r>
              <a:rPr lang="ru-RU" altLang="ru-RU" sz="3000">
                <a:solidFill>
                  <a:schemeClr val="bg1"/>
                </a:solidFill>
              </a:rPr>
              <a:t>вопрос </a:t>
            </a:r>
            <a:r>
              <a:rPr lang="ru-RU" altLang="ru-RU" sz="3000" smtClean="0">
                <a:solidFill>
                  <a:schemeClr val="bg1"/>
                </a:solidFill>
              </a:rPr>
              <a:t>веры</a:t>
            </a:r>
            <a:r>
              <a:rPr lang="ru-RU" altLang="ru-RU" sz="3000">
                <a:solidFill>
                  <a:schemeClr val="bg1"/>
                </a:solidFill>
              </a:rPr>
              <a:t>, настойчивости и мотивации. Если </a:t>
            </a:r>
            <a:r>
              <a:rPr lang="ru-RU" altLang="ru-RU" sz="3000" smtClean="0">
                <a:solidFill>
                  <a:schemeClr val="bg1"/>
                </a:solidFill>
              </a:rPr>
              <a:t>вы сумеете начать контролировать все три составляющие дольше, чем остальные </a:t>
            </a:r>
            <a:r>
              <a:rPr lang="ru-RU" altLang="ru-RU" sz="3000">
                <a:solidFill>
                  <a:schemeClr val="bg1"/>
                </a:solidFill>
              </a:rPr>
              <a:t>– </a:t>
            </a:r>
            <a:r>
              <a:rPr lang="ru-RU" altLang="ru-RU" sz="3000" smtClean="0">
                <a:solidFill>
                  <a:schemeClr val="bg1"/>
                </a:solidFill>
              </a:rPr>
              <a:t>вы сможете </a:t>
            </a:r>
            <a:r>
              <a:rPr lang="ru-RU" altLang="ru-RU" sz="3000">
                <a:solidFill>
                  <a:schemeClr val="bg1"/>
                </a:solidFill>
              </a:rPr>
              <a:t>добиться того,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что раньше казалось невозможным.</a:t>
            </a:r>
          </a:p>
        </p:txBody>
      </p:sp>
      <p:grpSp>
        <p:nvGrpSpPr>
          <p:cNvPr id="164867" name="Группа 3"/>
          <p:cNvGrpSpPr>
            <a:grpSpLocks/>
          </p:cNvGrpSpPr>
          <p:nvPr/>
        </p:nvGrpSpPr>
        <p:grpSpPr bwMode="auto">
          <a:xfrm>
            <a:off x="1643063" y="6381750"/>
            <a:ext cx="5967412" cy="476250"/>
            <a:chOff x="1642991" y="6381328"/>
            <a:chExt cx="5968254" cy="476428"/>
          </a:xfrm>
        </p:grpSpPr>
        <p:pic>
          <p:nvPicPr>
            <p:cNvPr id="16487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991" y="6381328"/>
              <a:ext cx="5968254" cy="47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74" name="Прямоугольник 22"/>
            <p:cNvSpPr>
              <a:spLocks noChangeArrowheads="1"/>
            </p:cNvSpPr>
            <p:nvPr/>
          </p:nvSpPr>
          <p:spPr bwMode="auto">
            <a:xfrm>
              <a:off x="3780207" y="6519675"/>
              <a:ext cx="1583587" cy="3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/>
                <a:t>©Михаил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64868" name="Группа 7"/>
          <p:cNvGrpSpPr>
            <a:grpSpLocks/>
          </p:cNvGrpSpPr>
          <p:nvPr/>
        </p:nvGrpSpPr>
        <p:grpSpPr bwMode="auto">
          <a:xfrm>
            <a:off x="3643313" y="549275"/>
            <a:ext cx="1857375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732" y="332656"/>
              <a:ext cx="147280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203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871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4872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/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Объект 2"/>
          <p:cNvGraphicFramePr>
            <a:graphicFrameLocks noChangeAspect="1"/>
          </p:cNvGraphicFramePr>
          <p:nvPr/>
        </p:nvGraphicFramePr>
        <p:xfrm>
          <a:off x="-4763" y="0"/>
          <a:ext cx="9148763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48" name="Image" r:id="rId4" imgW="12698413" imgH="9523810" progId="Photoshop.Image.13">
                  <p:embed/>
                </p:oleObj>
              </mc:Choice>
              <mc:Fallback>
                <p:oleObj name="Image" r:id="rId4" imgW="12698413" imgH="9523810" progId="Photoshop.Image.1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3" y="0"/>
                        <a:ext cx="9148763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1" name="Прямоугольник 3"/>
          <p:cNvSpPr>
            <a:spLocks noChangeArrowheads="1"/>
          </p:cNvSpPr>
          <p:nvPr/>
        </p:nvSpPr>
        <p:spPr bwMode="auto">
          <a:xfrm>
            <a:off x="5435600" y="1989138"/>
            <a:ext cx="37084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b="1">
                <a:solidFill>
                  <a:schemeClr val="bg1"/>
                </a:solidFill>
              </a:rPr>
              <a:t>СПАСИБО!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Все любят покупать, </a:t>
            </a:r>
            <a:br>
              <a:rPr lang="ru-RU" altLang="ru-RU" sz="2000"/>
            </a:br>
            <a:r>
              <a:rPr lang="ru-RU" altLang="ru-RU" sz="2000"/>
              <a:t>но никто не любит, </a:t>
            </a:r>
            <a:br>
              <a:rPr lang="ru-RU" altLang="ru-RU" sz="2000"/>
            </a:br>
            <a:r>
              <a:rPr lang="ru-RU" altLang="ru-RU" sz="2000"/>
              <a:t>когда ему продают.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Поэтому – не </a:t>
            </a:r>
            <a:r>
              <a:rPr lang="ru-RU" altLang="ru-RU" sz="2000" smtClean="0"/>
              <a:t>продавайте.</a:t>
            </a: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 smtClean="0"/>
              <a:t>Просто делайте </a:t>
            </a:r>
            <a:r>
              <a:rPr lang="ru-RU" altLang="ru-RU" sz="2000"/>
              <a:t>так,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чтобы </a:t>
            </a:r>
            <a:r>
              <a:rPr lang="ru-RU" altLang="ru-RU" sz="2000"/>
              <a:t>у вас </a:t>
            </a:r>
            <a:r>
              <a:rPr lang="ru-RU" altLang="ru-RU" sz="2000" smtClean="0"/>
              <a:t>хотели </a:t>
            </a:r>
            <a:r>
              <a:rPr lang="ru-RU" altLang="ru-RU" sz="2000"/>
              <a:t>купить</a:t>
            </a:r>
            <a:r>
              <a:rPr lang="ru-RU" altLang="ru-RU" sz="2000" smtClean="0"/>
              <a:t>!</a:t>
            </a:r>
            <a:endParaRPr lang="ru-RU" altLang="ru-RU" sz="2000"/>
          </a:p>
        </p:txBody>
      </p:sp>
      <p:grpSp>
        <p:nvGrpSpPr>
          <p:cNvPr id="165892" name="Группа 5"/>
          <p:cNvGrpSpPr>
            <a:grpSpLocks/>
          </p:cNvGrpSpPr>
          <p:nvPr/>
        </p:nvGrpSpPr>
        <p:grpSpPr bwMode="auto">
          <a:xfrm>
            <a:off x="5508625" y="5013325"/>
            <a:ext cx="1858963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5897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5898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  <p:sp>
        <p:nvSpPr>
          <p:cNvPr id="165893" name="Прямоугольник 1"/>
          <p:cNvSpPr>
            <a:spLocks noChangeArrowheads="1"/>
          </p:cNvSpPr>
          <p:nvPr/>
        </p:nvSpPr>
        <p:spPr bwMode="auto">
          <a:xfrm>
            <a:off x="5537200" y="5732463"/>
            <a:ext cx="21209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b="1"/>
              <a:t>Михаил Люфанов</a:t>
            </a:r>
          </a:p>
          <a:p>
            <a:r>
              <a:rPr lang="ru-RU" altLang="ru-RU"/>
              <a:t>8 903 719 9807</a:t>
            </a:r>
          </a:p>
          <a:p>
            <a:pPr>
              <a:lnSpc>
                <a:spcPct val="80000"/>
              </a:lnSpc>
            </a:pPr>
            <a:r>
              <a:rPr lang="en-US" altLang="ru-RU" u="sng">
                <a:solidFill>
                  <a:schemeClr val="bg1"/>
                </a:solidFill>
              </a:rPr>
              <a:t>mike@salesportal.ru</a:t>
            </a:r>
            <a:endParaRPr lang="ru-RU" altLang="ru-RU" u="sng">
              <a:solidFill>
                <a:schemeClr val="bg1"/>
              </a:solidFill>
            </a:endParaRPr>
          </a:p>
        </p:txBody>
      </p:sp>
      <p:pic>
        <p:nvPicPr>
          <p:cNvPr id="165894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730750"/>
            <a:ext cx="9096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ижний колонтитул 3"/>
          <p:cNvSpPr txBox="1">
            <a:spLocks/>
          </p:cNvSpPr>
          <p:nvPr/>
        </p:nvSpPr>
        <p:spPr bwMode="auto">
          <a:xfrm>
            <a:off x="611188" y="549275"/>
            <a:ext cx="6985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Условия, при которых </a:t>
            </a:r>
            <a:r>
              <a:rPr lang="ru-RU" altLang="ru-RU" sz="2000">
                <a:solidFill>
                  <a:schemeClr val="bg1"/>
                </a:solidFill>
              </a:rPr>
              <a:t>возможна </a:t>
            </a:r>
            <a:r>
              <a:rPr lang="ru-RU" altLang="ru-RU" sz="2000" smtClean="0">
                <a:solidFill>
                  <a:schemeClr val="bg1"/>
                </a:solidFill>
              </a:rPr>
              <a:t>продажа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827088" y="1196975"/>
            <a:ext cx="5617120" cy="458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800100" indent="-3429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indent="0" eaLnBrk="1" hangingPunct="1">
              <a:lnSpc>
                <a:spcPct val="9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400" smtClean="0"/>
              <a:t>Продажи могут быть осуществлены </a:t>
            </a:r>
            <a:br>
              <a:rPr lang="ru-RU" altLang="ru-RU" sz="2400" smtClean="0"/>
            </a:br>
            <a:r>
              <a:rPr lang="ru-RU" altLang="ru-RU" sz="2400" smtClean="0"/>
              <a:t>только при наличии 4 важных факторов: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000" smtClean="0"/>
              <a:t>Существует </a:t>
            </a:r>
            <a:r>
              <a:rPr lang="ru-RU" altLang="ru-RU" sz="2000" b="1" smtClean="0"/>
              <a:t>рыночная потребность </a:t>
            </a:r>
            <a:br>
              <a:rPr lang="ru-RU" altLang="ru-RU" sz="2000" b="1" smtClean="0"/>
            </a:br>
            <a:r>
              <a:rPr lang="ru-RU" altLang="ru-RU" sz="2000" smtClean="0"/>
              <a:t>в неком товаре или услуге (ниша).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000" smtClean="0"/>
              <a:t>Компания обладает </a:t>
            </a:r>
            <a:r>
              <a:rPr lang="ru-RU" altLang="ru-RU" sz="2000" b="1" smtClean="0"/>
              <a:t>товаром или </a:t>
            </a:r>
            <a:br>
              <a:rPr lang="ru-RU" altLang="ru-RU" sz="2000" b="1" smtClean="0"/>
            </a:br>
            <a:r>
              <a:rPr lang="ru-RU" altLang="ru-RU" sz="2000" b="1" smtClean="0"/>
              <a:t>услугой</a:t>
            </a:r>
            <a:r>
              <a:rPr lang="ru-RU" altLang="ru-RU" sz="2000" smtClean="0"/>
              <a:t>, которые представляют </a:t>
            </a:r>
            <a:br>
              <a:rPr lang="ru-RU" altLang="ru-RU" sz="2000" smtClean="0"/>
            </a:br>
            <a:r>
              <a:rPr lang="ru-RU" altLang="ru-RU" sz="2000" smtClean="0"/>
              <a:t>ценность с точки зрения клиента.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000" smtClean="0"/>
              <a:t>На рынке есть достаточно клиентов, </a:t>
            </a:r>
            <a:br>
              <a:rPr lang="ru-RU" altLang="ru-RU" sz="2000" smtClean="0"/>
            </a:br>
            <a:r>
              <a:rPr lang="ru-RU" altLang="ru-RU" sz="2000" smtClean="0"/>
              <a:t>которые обладают </a:t>
            </a:r>
            <a:r>
              <a:rPr lang="ru-RU" altLang="ru-RU" sz="2000" b="1" smtClean="0"/>
              <a:t>деньгами, нуждой </a:t>
            </a:r>
            <a:br>
              <a:rPr lang="ru-RU" altLang="ru-RU" sz="2000" b="1" smtClean="0"/>
            </a:br>
            <a:r>
              <a:rPr lang="ru-RU" altLang="ru-RU" sz="2000" b="1" smtClean="0"/>
              <a:t>или желанием </a:t>
            </a:r>
            <a:r>
              <a:rPr lang="ru-RU" altLang="ru-RU" sz="2000" smtClean="0"/>
              <a:t>их приобретать.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  <a:defRPr/>
            </a:pPr>
            <a:r>
              <a:rPr lang="ru-RU" altLang="ru-RU" sz="2000" smtClean="0"/>
              <a:t>Компания обладает </a:t>
            </a:r>
            <a:r>
              <a:rPr lang="ru-RU" altLang="ru-RU" sz="2000" b="1" smtClean="0"/>
              <a:t>достаточными ресурсами</a:t>
            </a:r>
            <a:r>
              <a:rPr lang="ru-RU" altLang="ru-RU" sz="2000" smtClean="0"/>
              <a:t>, чтобы находить этих </a:t>
            </a:r>
            <a:br>
              <a:rPr lang="ru-RU" altLang="ru-RU" sz="2000" smtClean="0"/>
            </a:br>
            <a:r>
              <a:rPr lang="ru-RU" altLang="ru-RU" sz="2000" smtClean="0"/>
              <a:t>клиентов, предлагать им свой товар </a:t>
            </a:r>
            <a:br>
              <a:rPr lang="ru-RU" altLang="ru-RU" sz="2000" smtClean="0"/>
            </a:br>
            <a:r>
              <a:rPr lang="ru-RU" altLang="ru-RU" sz="2000" smtClean="0"/>
              <a:t>и выполнять свои обещания.</a:t>
            </a:r>
            <a:endParaRPr lang="ru-RU" altLang="ru-RU" sz="2000"/>
          </a:p>
        </p:txBody>
      </p:sp>
      <p:sp>
        <p:nvSpPr>
          <p:cNvPr id="102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7</a:t>
            </a:r>
            <a:endParaRPr lang="en-US" altLang="ru-RU" sz="1000" smtClean="0"/>
          </a:p>
        </p:txBody>
      </p:sp>
      <p:grpSp>
        <p:nvGrpSpPr>
          <p:cNvPr id="10251" name="Группа 4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252" name="Рисунок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52" name="Овал 51"/>
          <p:cNvSpPr/>
          <p:nvPr/>
        </p:nvSpPr>
        <p:spPr>
          <a:xfrm>
            <a:off x="6300192" y="1308026"/>
            <a:ext cx="1368152" cy="1368152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НУЖДА</a:t>
            </a:r>
            <a:endParaRPr lang="ru-RU" dirty="0"/>
          </a:p>
        </p:txBody>
      </p:sp>
      <p:sp>
        <p:nvSpPr>
          <p:cNvPr id="53" name="Овал 52"/>
          <p:cNvSpPr/>
          <p:nvPr/>
        </p:nvSpPr>
        <p:spPr>
          <a:xfrm>
            <a:off x="7050110" y="1916832"/>
            <a:ext cx="1800200" cy="1800200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ЦЕННОСТЬ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5724128" y="2878190"/>
            <a:ext cx="2226082" cy="2226082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ДОСТАТОЧНО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КЛИЕНТОВ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6716480" y="4196729"/>
            <a:ext cx="2170547" cy="2170547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ДОСТАТОЧНО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РЕСУРСОВ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67544" y="2789238"/>
            <a:ext cx="2506663" cy="11525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Какую рыночную потребность мы удовлетворяем?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1525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В чём ценность </a:t>
            </a:r>
            <a:br>
              <a:rPr lang="ru-RU">
                <a:solidFill>
                  <a:schemeClr val="tx1"/>
                </a:solidFill>
              </a:rPr>
            </a:br>
            <a:r>
              <a:rPr lang="ru-RU">
                <a:solidFill>
                  <a:schemeClr val="tx1"/>
                </a:solidFill>
              </a:rPr>
              <a:t>нашего товарного предложения?</a:t>
            </a: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167606" y="5170464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43711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002060"/>
                  </a:gs>
                  <a:gs pos="100000">
                    <a:srgbClr val="7030A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156324" y="2789237"/>
            <a:ext cx="2506663" cy="1152525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mtClean="0">
                <a:solidFill>
                  <a:schemeClr val="tx1"/>
                </a:solidFill>
              </a:rPr>
              <a:t>Как усилить</a:t>
            </a:r>
            <a:r>
              <a:rPr lang="ru-RU">
                <a:solidFill>
                  <a:schemeClr val="tx1"/>
                </a:solidFill>
              </a:rPr>
              <a:t/>
            </a:r>
            <a:br>
              <a:rPr lang="ru-RU">
                <a:solidFill>
                  <a:schemeClr val="tx1"/>
                </a:solidFill>
              </a:rPr>
            </a:br>
            <a:r>
              <a:rPr lang="ru-RU">
                <a:solidFill>
                  <a:schemeClr val="tx1"/>
                </a:solidFill>
              </a:rPr>
              <a:t>в клиентах нужду</a:t>
            </a:r>
            <a:br>
              <a:rPr lang="ru-RU">
                <a:solidFill>
                  <a:schemeClr val="tx1"/>
                </a:solidFill>
              </a:rPr>
            </a:br>
            <a:r>
              <a:rPr lang="ru-RU">
                <a:solidFill>
                  <a:schemeClr val="tx1"/>
                </a:solidFill>
              </a:rPr>
              <a:t>в нашем товаре?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27604" y="2348880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ВОПРОС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956529" y="2348880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ВОПРОС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718779" y="2348880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ВОПРОС 3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16323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4" grpId="0" animBg="1"/>
      <p:bldP spid="31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ижний колонтитул 3"/>
          <p:cNvSpPr txBox="1">
            <a:spLocks/>
          </p:cNvSpPr>
          <p:nvPr/>
        </p:nvSpPr>
        <p:spPr bwMode="auto">
          <a:xfrm>
            <a:off x="611188" y="549275"/>
            <a:ext cx="6985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Старый и современный подходы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02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7</a:t>
            </a:r>
            <a:endParaRPr lang="en-US" altLang="ru-RU" sz="1000" smtClean="0"/>
          </a:p>
        </p:txBody>
      </p:sp>
      <p:grpSp>
        <p:nvGrpSpPr>
          <p:cNvPr id="10251" name="Группа 4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252" name="Рисунок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" name="Стрелка вправо 1"/>
          <p:cNvSpPr/>
          <p:nvPr/>
        </p:nvSpPr>
        <p:spPr>
          <a:xfrm>
            <a:off x="5436096" y="2132856"/>
            <a:ext cx="3024336" cy="1152128"/>
          </a:xfrm>
          <a:prstGeom prst="rightArrow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flipH="1">
            <a:off x="683568" y="2132856"/>
            <a:ext cx="3024336" cy="1152128"/>
          </a:xfrm>
          <a:prstGeom prst="rightArrow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99468" y="1412776"/>
            <a:ext cx="2408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Я тут, чтобы продать</a:t>
            </a:r>
          </a:p>
          <a:p>
            <a:r>
              <a:rPr lang="ru-RU" dirty="0" smtClean="0"/>
              <a:t>вам товары и услуги моей компании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407336" y="1412776"/>
            <a:ext cx="2408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dirty="0" smtClean="0"/>
              <a:t>Я тут, чтобы помочь вам найти решение ваших проблем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012414" y="2132856"/>
            <a:ext cx="1152128" cy="1152128"/>
          </a:xfrm>
          <a:prstGeom prst="ellipse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ИЛИ</a:t>
            </a:r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>
            <a:off x="1403648" y="4527678"/>
            <a:ext cx="2086151" cy="1152128"/>
          </a:xfrm>
          <a:prstGeom prst="rightArrow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flipH="1">
            <a:off x="5687156" y="4527678"/>
            <a:ext cx="2128616" cy="1152128"/>
          </a:xfrm>
          <a:prstGeom prst="rightArrow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299468" y="3641395"/>
            <a:ext cx="3488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Я тут, чтобы предложить </a:t>
            </a:r>
            <a:br>
              <a:rPr lang="ru-RU" altLang="ru-RU" dirty="0" smtClean="0"/>
            </a:br>
            <a:r>
              <a:rPr lang="ru-RU" altLang="ru-RU" dirty="0" smtClean="0"/>
              <a:t>вам товары и услуги </a:t>
            </a:r>
            <a:br>
              <a:rPr lang="ru-RU" altLang="ru-RU" dirty="0" smtClean="0"/>
            </a:br>
            <a:r>
              <a:rPr lang="ru-RU" altLang="ru-RU" dirty="0" smtClean="0"/>
              <a:t>моей компании…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004048" y="3641395"/>
            <a:ext cx="2811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dirty="0" smtClean="0"/>
              <a:t>…которые помогут вам эффективно решить </a:t>
            </a:r>
            <a:br>
              <a:rPr lang="ru-RU" altLang="ru-RU" dirty="0" smtClean="0"/>
            </a:br>
            <a:r>
              <a:rPr lang="ru-RU" altLang="ru-RU" dirty="0" smtClean="0"/>
              <a:t>ваши задачи</a:t>
            </a:r>
            <a:endParaRPr lang="ru-RU" dirty="0"/>
          </a:p>
        </p:txBody>
      </p:sp>
      <p:sp>
        <p:nvSpPr>
          <p:cNvPr id="48" name="Овал 47"/>
          <p:cNvSpPr/>
          <p:nvPr/>
        </p:nvSpPr>
        <p:spPr>
          <a:xfrm>
            <a:off x="3489799" y="4005064"/>
            <a:ext cx="2197357" cy="2197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smtClean="0"/>
              <a:t> </a:t>
            </a:r>
          </a:p>
          <a:p>
            <a:pPr algn="ctr"/>
            <a:r>
              <a:rPr lang="ru-RU" smtClean="0"/>
              <a:t>СОВМЕСТНОЕ РЕШЕНИЕ ЗАДАЧ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9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3" grpId="0"/>
      <p:bldP spid="43" grpId="0"/>
      <p:bldP spid="4" grpId="0" animBg="1"/>
      <p:bldP spid="44" grpId="0" animBg="1"/>
      <p:bldP spid="45" grpId="0" animBg="1"/>
      <p:bldP spid="46" grpId="0"/>
      <p:bldP spid="47" grpId="0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ижний колонтитул 3"/>
          <p:cNvSpPr txBox="1">
            <a:spLocks/>
          </p:cNvSpPr>
          <p:nvPr/>
        </p:nvSpPr>
        <p:spPr bwMode="auto">
          <a:xfrm>
            <a:off x="611188" y="549275"/>
            <a:ext cx="6985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Затраты энергии и ориентиры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102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smtClean="0"/>
              <a:t>7</a:t>
            </a:r>
            <a:endParaRPr lang="en-US" altLang="ru-RU" sz="1000" smtClean="0"/>
          </a:p>
        </p:txBody>
      </p:sp>
      <p:grpSp>
        <p:nvGrpSpPr>
          <p:cNvPr id="10251" name="Группа 4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252" name="Рисунок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5" name="Равнобедренный треугольник 4"/>
          <p:cNvSpPr/>
          <p:nvPr/>
        </p:nvSpPr>
        <p:spPr>
          <a:xfrm>
            <a:off x="5077024" y="2136075"/>
            <a:ext cx="3292176" cy="3456384"/>
          </a:xfrm>
          <a:prstGeom prst="triangle">
            <a:avLst/>
          </a:prstGeom>
          <a:solidFill>
            <a:srgbClr val="9AE23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0800000">
            <a:off x="811631" y="2204864"/>
            <a:ext cx="2592288" cy="3456384"/>
          </a:xfrm>
          <a:prstGeom prst="triangl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08790" y="4653136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Построение беседы</a:t>
            </a:r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55576" y="4581128"/>
            <a:ext cx="734481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55576" y="3343999"/>
            <a:ext cx="734481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108790" y="3620402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Выяснение</a:t>
            </a:r>
            <a:br>
              <a:rPr lang="ru-RU" altLang="ru-RU" smtClean="0"/>
            </a:br>
            <a:r>
              <a:rPr lang="ru-RU" altLang="ru-RU" smtClean="0"/>
              <a:t>потребностей</a:t>
            </a: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108790" y="2289646"/>
            <a:ext cx="1997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Презентация</a:t>
            </a:r>
            <a:br>
              <a:rPr lang="ru-RU" altLang="ru-RU" smtClean="0"/>
            </a:br>
            <a:r>
              <a:rPr lang="ru-RU" altLang="ru-RU" smtClean="0"/>
              <a:t>и преодоление</a:t>
            </a:r>
            <a:br>
              <a:rPr lang="ru-RU" altLang="ru-RU" smtClean="0"/>
            </a:br>
            <a:r>
              <a:rPr lang="ru-RU" altLang="ru-RU" smtClean="0"/>
              <a:t>возражений</a:t>
            </a:r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95536" y="2171416"/>
            <a:ext cx="8208912" cy="1884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войная стрелка влево/вправо 9"/>
          <p:cNvSpPr/>
          <p:nvPr/>
        </p:nvSpPr>
        <p:spPr>
          <a:xfrm>
            <a:off x="3774160" y="1829471"/>
            <a:ext cx="2016224" cy="6838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>
                <a:solidFill>
                  <a:schemeClr val="tx1"/>
                </a:solidFill>
              </a:rPr>
              <a:t>РЕШЕНИЕ</a:t>
            </a:r>
          </a:p>
          <a:p>
            <a:pPr algn="ctr"/>
            <a:r>
              <a:rPr lang="ru-RU" smtClean="0">
                <a:solidFill>
                  <a:schemeClr val="tx1"/>
                </a:solidFill>
              </a:rPr>
              <a:t>О ПОКУПКЕ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24128" y="4653136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mtClean="0"/>
              <a:t>Построение отношений</a:t>
            </a: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724128" y="3663432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Исследование</a:t>
            </a:r>
            <a:br>
              <a:rPr lang="ru-RU" smtClean="0"/>
            </a:br>
            <a:r>
              <a:rPr lang="ru-RU" smtClean="0"/>
              <a:t>бизнеса</a:t>
            </a: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724128" y="2348880"/>
            <a:ext cx="1997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Совместный</a:t>
            </a:r>
            <a:br>
              <a:rPr lang="ru-RU" smtClean="0"/>
            </a:br>
            <a:r>
              <a:rPr lang="ru-RU" smtClean="0"/>
              <a:t>поиск наилучшего</a:t>
            </a:r>
            <a:br>
              <a:rPr lang="ru-RU" smtClean="0"/>
            </a:br>
            <a:r>
              <a:rPr lang="ru-RU" smtClean="0"/>
              <a:t>решения</a:t>
            </a:r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0800000">
            <a:off x="5848772" y="610207"/>
            <a:ext cx="1747416" cy="1563093"/>
          </a:xfrm>
          <a:prstGeom prst="triangle">
            <a:avLst/>
          </a:prstGeom>
          <a:solidFill>
            <a:srgbClr val="9AE23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07852" y="1052513"/>
            <a:ext cx="59984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0" smtClean="0">
                <a:solidFill>
                  <a:schemeClr val="tx1"/>
                </a:solidFill>
              </a:rPr>
              <a:t>?</a:t>
            </a:r>
            <a:endParaRPr lang="ru-RU" sz="7000"/>
          </a:p>
        </p:txBody>
      </p:sp>
      <p:sp>
        <p:nvSpPr>
          <p:cNvPr id="35" name="Прямоугольник 34"/>
          <p:cNvSpPr/>
          <p:nvPr/>
        </p:nvSpPr>
        <p:spPr>
          <a:xfrm>
            <a:off x="1108790" y="5723964"/>
            <a:ext cx="199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mtClean="0"/>
              <a:t>Старый подход</a:t>
            </a:r>
            <a:endParaRPr 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5400892" y="5723964"/>
            <a:ext cx="2644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mtClean="0"/>
              <a:t>Современный подход</a:t>
            </a:r>
            <a:endParaRPr lang="ru-RU" b="1"/>
          </a:p>
        </p:txBody>
      </p:sp>
      <p:sp>
        <p:nvSpPr>
          <p:cNvPr id="39" name="Прямоугольник 38"/>
          <p:cNvSpPr/>
          <p:nvPr/>
        </p:nvSpPr>
        <p:spPr>
          <a:xfrm>
            <a:off x="5724128" y="920232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Поддержка</a:t>
            </a:r>
            <a:br>
              <a:rPr lang="ru-RU" smtClean="0"/>
            </a:br>
            <a:r>
              <a:rPr lang="ru-RU" smtClean="0"/>
              <a:t>и референс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/>
      <p:bldP spid="24" grpId="0"/>
      <p:bldP spid="26" grpId="0"/>
      <p:bldP spid="10" grpId="0" animBg="1"/>
      <p:bldP spid="30" grpId="0"/>
      <p:bldP spid="31" grpId="0"/>
      <p:bldP spid="32" grpId="0"/>
      <p:bldP spid="33" grpId="0" animBg="1"/>
      <p:bldP spid="11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66BCC5-A692-4427-BEF2-802B797CBD2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Как и зачем люди покупают?</a:t>
            </a:r>
          </a:p>
        </p:txBody>
      </p:sp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1187450" y="1412875"/>
            <a:ext cx="457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Обычно люди покупают, потому что хотят что-то </a:t>
            </a:r>
            <a:r>
              <a:rPr lang="ru-RU" altLang="ru-RU" sz="2000" b="1"/>
              <a:t>изменить</a:t>
            </a:r>
            <a:r>
              <a:rPr lang="ru-RU" altLang="ru-RU" sz="2000"/>
              <a:t> в своей жизни или в жизни своей компании.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Очень </a:t>
            </a:r>
            <a:r>
              <a:rPr lang="ru-RU" altLang="ru-RU" sz="2000" b="1"/>
              <a:t>редко</a:t>
            </a:r>
            <a:r>
              <a:rPr lang="ru-RU" altLang="ru-RU" sz="2000"/>
              <a:t> продажа происходит </a:t>
            </a:r>
            <a:br>
              <a:rPr lang="ru-RU" altLang="ru-RU" sz="2000"/>
            </a:br>
            <a:r>
              <a:rPr lang="ru-RU" altLang="ru-RU" sz="2000"/>
              <a:t>из-за технических особенностей или простой привлекательности услуги.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Людям стремятся к таким вещам, как общение,</a:t>
            </a:r>
            <a:r>
              <a:rPr lang="ru-RU" altLang="ru-RU" sz="2000" b="1"/>
              <a:t> </a:t>
            </a:r>
            <a:r>
              <a:rPr lang="ru-RU" altLang="ru-RU" sz="2000"/>
              <a:t>престиж, коммуникации, защита, уют, комфорт, </a:t>
            </a:r>
            <a:r>
              <a:rPr lang="ru-RU" altLang="ru-RU" sz="2000" b="1"/>
              <a:t>эффективность</a:t>
            </a:r>
            <a:r>
              <a:rPr lang="ru-RU" altLang="ru-RU" sz="2000"/>
              <a:t>, </a:t>
            </a:r>
            <a:r>
              <a:rPr lang="ru-RU" altLang="ru-RU" sz="2000" b="1"/>
              <a:t>рост бизнеса</a:t>
            </a:r>
            <a:r>
              <a:rPr lang="ru-RU" altLang="ru-RU" sz="2000"/>
              <a:t>, контроль и т.д.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Этих целей можно достичь </a:t>
            </a:r>
            <a:r>
              <a:rPr lang="ru-RU" altLang="ru-RU" sz="2000" b="1"/>
              <a:t>разными методами</a:t>
            </a:r>
            <a:r>
              <a:rPr lang="ru-RU" altLang="ru-RU" sz="2000"/>
              <a:t>, способами, по разной цене </a:t>
            </a:r>
            <a:br>
              <a:rPr lang="ru-RU" altLang="ru-RU" sz="2000"/>
            </a:br>
            <a:r>
              <a:rPr lang="ru-RU" altLang="ru-RU" sz="2000"/>
              <a:t>и с помощью разных посредников.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525588"/>
            <a:ext cx="24812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650" y="5518150"/>
            <a:ext cx="7762875" cy="647700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Что </a:t>
            </a:r>
            <a:r>
              <a:rPr lang="ru-RU" smtClean="0">
                <a:solidFill>
                  <a:schemeClr val="tx1"/>
                </a:solidFill>
              </a:rPr>
              <a:t>и как меняет </a:t>
            </a:r>
            <a:r>
              <a:rPr lang="ru-RU">
                <a:solidFill>
                  <a:schemeClr val="tx1"/>
                </a:solidFill>
              </a:rPr>
              <a:t>в жизни </a:t>
            </a:r>
            <a:r>
              <a:rPr lang="ru-RU" smtClean="0">
                <a:solidFill>
                  <a:schemeClr val="tx1"/>
                </a:solidFill>
              </a:rPr>
              <a:t>человека / компании </a:t>
            </a:r>
            <a:r>
              <a:rPr lang="ru-RU">
                <a:solidFill>
                  <a:schemeClr val="tx1"/>
                </a:solidFill>
              </a:rPr>
              <a:t>работа с </a:t>
            </a:r>
            <a:r>
              <a:rPr lang="ru-RU" smtClean="0">
                <a:solidFill>
                  <a:schemeClr val="tx1"/>
                </a:solidFill>
              </a:rPr>
              <a:t>нами?</a:t>
            </a: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272" name="Группа 2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1273" name="Рисунок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36253" y="5407614"/>
            <a:ext cx="502394" cy="868771"/>
            <a:chOff x="8172400" y="836712"/>
            <a:chExt cx="502394" cy="868771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Трапеция 23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1" name="Овал 20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17889"/>
            <a:ext cx="3555025" cy="3566874"/>
          </a:xfrm>
          <a:prstGeom prst="rect">
            <a:avLst/>
          </a:prstGeom>
        </p:spPr>
      </p:pic>
      <p:pic>
        <p:nvPicPr>
          <p:cNvPr id="175108" name="Picture 4" descr="http://goodmenproject.com/wp-content/uploads/2010/11/Useless-m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/>
          <a:stretch/>
        </p:blipFill>
        <p:spPr bwMode="auto">
          <a:xfrm>
            <a:off x="1143000" y="5084763"/>
            <a:ext cx="1546482" cy="11525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  <p:sp>
        <p:nvSpPr>
          <p:cNvPr id="1229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23C3E4-EB40-4B7A-B797-FD6CD9D91A3C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Главные драйверы покупки</a:t>
            </a:r>
          </a:p>
        </p:txBody>
      </p:sp>
      <p:sp>
        <p:nvSpPr>
          <p:cNvPr id="7" name="Овал 6"/>
          <p:cNvSpPr/>
          <p:nvPr/>
        </p:nvSpPr>
        <p:spPr>
          <a:xfrm>
            <a:off x="971550" y="1341438"/>
            <a:ext cx="2447925" cy="2449512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578475" y="1341438"/>
            <a:ext cx="2449513" cy="2449512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>
              <a:solidFill>
                <a:schemeClr val="bg1"/>
              </a:solidFill>
            </a:endParaRPr>
          </a:p>
        </p:txBody>
      </p:sp>
      <p:sp>
        <p:nvSpPr>
          <p:cNvPr id="12294" name="Прямоугольник 2"/>
          <p:cNvSpPr>
            <a:spLocks noChangeArrowheads="1"/>
          </p:cNvSpPr>
          <p:nvPr/>
        </p:nvSpPr>
        <p:spPr bwMode="auto">
          <a:xfrm>
            <a:off x="971550" y="2348880"/>
            <a:ext cx="2447925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dirty="0">
                <a:solidFill>
                  <a:schemeClr val="bg1"/>
                </a:solidFill>
              </a:rPr>
              <a:t>НУЖДА</a:t>
            </a:r>
          </a:p>
        </p:txBody>
      </p:sp>
      <p:sp>
        <p:nvSpPr>
          <p:cNvPr id="12295" name="Прямоугольник 10"/>
          <p:cNvSpPr>
            <a:spLocks noChangeArrowheads="1"/>
          </p:cNvSpPr>
          <p:nvPr/>
        </p:nvSpPr>
        <p:spPr bwMode="auto">
          <a:xfrm>
            <a:off x="5578475" y="2348880"/>
            <a:ext cx="2449513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dirty="0">
                <a:solidFill>
                  <a:schemeClr val="bg1"/>
                </a:solidFill>
              </a:rPr>
              <a:t>ЖЕЛАНИЕ</a:t>
            </a:r>
          </a:p>
        </p:txBody>
      </p:sp>
      <p:sp>
        <p:nvSpPr>
          <p:cNvPr id="12297" name="TextBox 2"/>
          <p:cNvSpPr txBox="1">
            <a:spLocks noChangeArrowheads="1"/>
          </p:cNvSpPr>
          <p:nvPr/>
        </p:nvSpPr>
        <p:spPr bwMode="auto">
          <a:xfrm>
            <a:off x="395288" y="4011613"/>
            <a:ext cx="360045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/>
            </a:lvl9pPr>
          </a:lstStyle>
          <a:p>
            <a:r>
              <a:rPr lang="ru-RU" altLang="ru-RU"/>
              <a:t>Основной драйвер человеческой жизни и основа многих поступков.</a:t>
            </a:r>
          </a:p>
        </p:txBody>
      </p:sp>
      <p:sp>
        <p:nvSpPr>
          <p:cNvPr id="12298" name="TextBox 16"/>
          <p:cNvSpPr txBox="1">
            <a:spLocks noChangeArrowheads="1"/>
          </p:cNvSpPr>
          <p:nvPr/>
        </p:nvSpPr>
        <p:spPr bwMode="auto">
          <a:xfrm>
            <a:off x="5003800" y="3997325"/>
            <a:ext cx="360045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«Мягкие нужды» из серии «хотелось бы», «неплохо бы», «было бы здорово» и т.п.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86050" y="5084763"/>
            <a:ext cx="3771900" cy="11525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altLang="ru-RU">
                <a:solidFill>
                  <a:schemeClr val="tx1"/>
                </a:solidFill>
              </a:rPr>
              <a:t>Что вы покупали последний раз вследствие нужды</a:t>
            </a:r>
            <a:r>
              <a:rPr lang="ru-RU" altLang="ru-RU" smtClean="0">
                <a:solidFill>
                  <a:schemeClr val="tx1"/>
                </a:solidFill>
              </a:rPr>
              <a:t>? А желания? </a:t>
            </a:r>
            <a:br>
              <a:rPr lang="ru-RU" altLang="ru-RU" smtClean="0">
                <a:solidFill>
                  <a:schemeClr val="tx1"/>
                </a:solidFill>
              </a:rPr>
            </a:br>
            <a:r>
              <a:rPr lang="ru-RU" altLang="ru-RU" smtClean="0">
                <a:solidFill>
                  <a:schemeClr val="tx1"/>
                </a:solidFill>
              </a:rPr>
              <a:t>Как принималось решения?</a:t>
            </a:r>
            <a:endParaRPr lang="ru-RU" altLang="ru-RU">
              <a:solidFill>
                <a:schemeClr val="tx1"/>
              </a:solidFill>
            </a:endParaRPr>
          </a:p>
        </p:txBody>
      </p:sp>
      <p:grpSp>
        <p:nvGrpSpPr>
          <p:cNvPr id="12301" name="Группа 3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2302" name="Рисунок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91803" y="5226639"/>
            <a:ext cx="502394" cy="868771"/>
            <a:chOff x="8172400" y="836712"/>
            <a:chExt cx="502394" cy="868771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" name="Трапеция 37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5" name="Овал 34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5084763"/>
            <a:ext cx="1728788" cy="11525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294" grpId="0"/>
      <p:bldP spid="12295" grpId="0"/>
      <p:bldP spid="12297" grpId="0" animBg="1"/>
      <p:bldP spid="12298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6FCCFE-B46A-4465-9C8C-B2C43632E42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Понятия </a:t>
            </a:r>
            <a:r>
              <a:rPr lang="en-US" altLang="ru-RU" sz="2000" smtClean="0">
                <a:solidFill>
                  <a:schemeClr val="bg1"/>
                </a:solidFill>
                <a:latin typeface="+mn-lt"/>
              </a:rPr>
              <a:t>Pain &amp; Gain</a:t>
            </a:r>
            <a:endParaRPr lang="ru-RU" altLang="ru-RU" sz="200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AutoShape 11"/>
          <p:cNvSpPr>
            <a:spLocks/>
          </p:cNvSpPr>
          <p:nvPr/>
        </p:nvSpPr>
        <p:spPr bwMode="auto">
          <a:xfrm rot="16200000">
            <a:off x="3852863" y="1706563"/>
            <a:ext cx="3244850" cy="2082800"/>
          </a:xfrm>
          <a:prstGeom prst="rightArrow">
            <a:avLst>
              <a:gd name="adj1" fmla="val 56981"/>
              <a:gd name="adj2" fmla="val 62485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/>
              <a:t>GAIN</a:t>
            </a:r>
          </a:p>
        </p:txBody>
      </p:sp>
      <p:sp>
        <p:nvSpPr>
          <p:cNvPr id="13" name="AutoShape 12"/>
          <p:cNvSpPr>
            <a:spLocks/>
          </p:cNvSpPr>
          <p:nvPr/>
        </p:nvSpPr>
        <p:spPr bwMode="auto">
          <a:xfrm rot="5400000">
            <a:off x="1637506" y="2604295"/>
            <a:ext cx="3336925" cy="2100262"/>
          </a:xfrm>
          <a:prstGeom prst="rightArrow">
            <a:avLst>
              <a:gd name="adj1" fmla="val 56981"/>
              <a:gd name="adj2" fmla="val 61986"/>
            </a:avLst>
          </a:prstGeom>
          <a:solidFill>
            <a:srgbClr val="FFD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bg1"/>
                </a:solidFill>
                <a:latin typeface="Baskerville"/>
                <a:ea typeface="Baskerville"/>
                <a:cs typeface="Baskerville"/>
              </a:rPr>
              <a:t>PAIN</a:t>
            </a:r>
          </a:p>
        </p:txBody>
      </p:sp>
      <p:sp>
        <p:nvSpPr>
          <p:cNvPr id="25608" name="Прямоугольник 1"/>
          <p:cNvSpPr>
            <a:spLocks noChangeArrowheads="1"/>
          </p:cNvSpPr>
          <p:nvPr/>
        </p:nvSpPr>
        <p:spPr bwMode="auto">
          <a:xfrm>
            <a:off x="395288" y="1998663"/>
            <a:ext cx="295275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Еда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Лекарства / </a:t>
            </a:r>
            <a:br>
              <a:rPr lang="ru-RU" altLang="ru-RU" sz="1800"/>
            </a:br>
            <a:r>
              <a:rPr lang="ru-RU" altLang="ru-RU" sz="1800"/>
              <a:t>лечение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Автомобильный </a:t>
            </a:r>
            <a:br>
              <a:rPr lang="ru-RU" altLang="ru-RU" sz="1800"/>
            </a:br>
            <a:r>
              <a:rPr lang="ru-RU" altLang="ru-RU" sz="1800"/>
              <a:t>сервис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Страхование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Перевозки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Мебель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Такси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Компьютеры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Строительство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Деловые поездки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Связь, ИТ, охрана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Консалтинг, </a:t>
            </a:r>
            <a:r>
              <a:rPr lang="en-US" altLang="ru-RU" sz="1800"/>
              <a:t>HR, ES</a:t>
            </a:r>
            <a:endParaRPr lang="ru-RU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Детские товары, и т.д.</a:t>
            </a:r>
          </a:p>
        </p:txBody>
      </p:sp>
      <p:sp>
        <p:nvSpPr>
          <p:cNvPr id="13319" name="Прямоугольник 2"/>
          <p:cNvSpPr>
            <a:spLocks noChangeArrowheads="1"/>
          </p:cNvSpPr>
          <p:nvPr/>
        </p:nvSpPr>
        <p:spPr bwMode="auto">
          <a:xfrm>
            <a:off x="414338" y="1231900"/>
            <a:ext cx="4949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Все продукты и услуги удовлетворяют нужду, доставляют радость или облегчают жизнь.</a:t>
            </a:r>
          </a:p>
        </p:txBody>
      </p:sp>
      <p:sp>
        <p:nvSpPr>
          <p:cNvPr id="25610" name="Прямоугольник 29"/>
          <p:cNvSpPr>
            <a:spLocks noChangeArrowheads="1"/>
          </p:cNvSpPr>
          <p:nvPr/>
        </p:nvSpPr>
        <p:spPr bwMode="auto">
          <a:xfrm>
            <a:off x="6373813" y="1196975"/>
            <a:ext cx="25908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Предметы роскоши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Развлечения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Украшения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Дорогая одежда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Рестораны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Косметика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Книги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Обучающие курсы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Клубы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Кино и спутниковое телевидение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Аксессуары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Яхты / самолёты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Солярии, тату-</a:t>
            </a:r>
            <a:br>
              <a:rPr lang="ru-RU" altLang="ru-RU" sz="1800"/>
            </a:br>
            <a:r>
              <a:rPr lang="ru-RU" altLang="ru-RU" sz="1800"/>
              <a:t>и СПА-салоны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Торты и пирожные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Тренажёрные залы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Туризм, и т.д.</a:t>
            </a:r>
          </a:p>
        </p:txBody>
      </p:sp>
      <p:sp>
        <p:nvSpPr>
          <p:cNvPr id="25611" name="Прямоугольник 30"/>
          <p:cNvSpPr>
            <a:spLocks noChangeArrowheads="1"/>
          </p:cNvSpPr>
          <p:nvPr/>
        </p:nvSpPr>
        <p:spPr bwMode="auto">
          <a:xfrm>
            <a:off x="3851275" y="4768850"/>
            <a:ext cx="2447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>
                <a:solidFill>
                  <a:srgbClr val="FF0000"/>
                </a:solidFill>
              </a:rPr>
              <a:t>Пирожки и сдоба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Смартфоны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Автомобили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Красивые зубы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Дублёнки, и т.д.</a:t>
            </a:r>
          </a:p>
        </p:txBody>
      </p:sp>
      <p:pic>
        <p:nvPicPr>
          <p:cNvPr id="13322" name="Picture 2" descr="http://images.onlinelabels.com/images/clip-art/dagobert83/dagobert83_female_user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316163"/>
            <a:ext cx="159385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3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3324" name="Рисунок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608" grpId="0"/>
      <p:bldP spid="25610" grpId="0"/>
      <p:bldP spid="256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67543" y="2789238"/>
            <a:ext cx="2506663" cy="1359842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На </a:t>
            </a:r>
            <a:r>
              <a:rPr lang="ru-RU">
                <a:solidFill>
                  <a:schemeClr val="tx1"/>
                </a:solidFill>
              </a:rPr>
              <a:t>что люди тратят больше денег – на удовлетворение своих нужд или желаний</a:t>
            </a:r>
            <a:r>
              <a:rPr lang="ru-RU" smtClean="0">
                <a:solidFill>
                  <a:schemeClr val="tx1"/>
                </a:solidFill>
              </a:rPr>
              <a:t>?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359842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>
                <a:solidFill>
                  <a:schemeClr val="tx1"/>
                </a:solidFill>
              </a:rPr>
              <a:t>На что компании тратят больше денег? А их руководители</a:t>
            </a:r>
            <a:r>
              <a:rPr lang="ru-RU" smtClean="0">
                <a:solidFill>
                  <a:schemeClr val="tx1"/>
                </a:solidFill>
              </a:rPr>
              <a:t>?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Обоснуйте!</a:t>
            </a:r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167606" y="5170464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43711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002060"/>
                  </a:gs>
                  <a:gs pos="100000">
                    <a:srgbClr val="7030A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127604" y="2348880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ВОПРОС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956529" y="2348880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ВОПРОС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829854" y="2348880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ВОПРОС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69793" y="2789238"/>
            <a:ext cx="2506663" cy="1359842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Наше </a:t>
            </a:r>
            <a:r>
              <a:rPr lang="ru-RU">
                <a:solidFill>
                  <a:schemeClr val="tx1"/>
                </a:solidFill>
              </a:rPr>
              <a:t>рыночное предложение нацелено на удовлетворение </a:t>
            </a:r>
            <a:br>
              <a:rPr lang="ru-RU">
                <a:solidFill>
                  <a:schemeClr val="tx1"/>
                </a:solidFill>
              </a:rPr>
            </a:br>
            <a:r>
              <a:rPr lang="ru-RU">
                <a:solidFill>
                  <a:schemeClr val="tx1"/>
                </a:solidFill>
              </a:rPr>
              <a:t>нужды или желания</a:t>
            </a:r>
            <a:r>
              <a:rPr lang="ru-RU" smtClean="0">
                <a:solidFill>
                  <a:schemeClr val="tx1"/>
                </a:solidFill>
              </a:rPr>
              <a:t>?</a:t>
            </a: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4" grpId="0" animBg="1"/>
      <p:bldP spid="31" grpId="0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8"/>
          <p:cNvSpPr>
            <a:spLocks noChangeArrowheads="1"/>
          </p:cNvSpPr>
          <p:nvPr/>
        </p:nvSpPr>
        <p:spPr bwMode="auto">
          <a:xfrm>
            <a:off x="5435600" y="2349500"/>
            <a:ext cx="3708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3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Виды продаж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Не говорите с руководителем фирмы о гайках, не говорите </a:t>
            </a:r>
            <a:br>
              <a:rPr lang="ru-RU" altLang="ru-RU" sz="2000"/>
            </a:br>
            <a:r>
              <a:rPr lang="ru-RU" altLang="ru-RU" sz="2000"/>
              <a:t>с закупщиком о рыночной позиции, не говорите с продавщицей об ассортименте.</a:t>
            </a:r>
            <a:endParaRPr lang="en-US" altLang="ru-RU" sz="2000"/>
          </a:p>
        </p:txBody>
      </p:sp>
      <p:sp>
        <p:nvSpPr>
          <p:cNvPr id="16388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16389" name="Группа 10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392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6393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Овал 39"/>
          <p:cNvSpPr/>
          <p:nvPr/>
        </p:nvSpPr>
        <p:spPr>
          <a:xfrm>
            <a:off x="6779260" y="3139280"/>
            <a:ext cx="1633562" cy="905670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881904" y="4221088"/>
            <a:ext cx="1442599" cy="799798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873817" y="2125146"/>
            <a:ext cx="1442599" cy="799798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997641" y="1213041"/>
            <a:ext cx="1137473" cy="631783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3078" name="Прямоугольник 21"/>
          <p:cNvSpPr>
            <a:spLocks noChangeArrowheads="1"/>
          </p:cNvSpPr>
          <p:nvPr/>
        </p:nvSpPr>
        <p:spPr bwMode="auto">
          <a:xfrm>
            <a:off x="6894604" y="4359377"/>
            <a:ext cx="1409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Перерыв</a:t>
            </a:r>
            <a:endParaRPr lang="en-US" altLang="ru-RU" sz="1400"/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smtClean="0"/>
              <a:t>15.30 </a:t>
            </a:r>
            <a:r>
              <a:rPr lang="ru-RU" altLang="ru-RU" sz="1400"/>
              <a:t>– </a:t>
            </a:r>
            <a:r>
              <a:rPr lang="ru-RU" altLang="ru-RU" sz="1400" smtClean="0"/>
              <a:t>15.45</a:t>
            </a:r>
            <a:endParaRPr lang="ru-RU" altLang="ru-RU" sz="1400"/>
          </a:p>
        </p:txBody>
      </p:sp>
      <p:sp>
        <p:nvSpPr>
          <p:cNvPr id="3079" name="Прямоугольник 23"/>
          <p:cNvSpPr>
            <a:spLocks noChangeArrowheads="1"/>
          </p:cNvSpPr>
          <p:nvPr/>
        </p:nvSpPr>
        <p:spPr bwMode="auto">
          <a:xfrm>
            <a:off x="6718935" y="3280519"/>
            <a:ext cx="174149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bg1"/>
                </a:solidFill>
              </a:rPr>
              <a:t>Обед </a:t>
            </a:r>
            <a:endParaRPr lang="en-US" altLang="ru-RU" sz="16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chemeClr val="bg1"/>
                </a:solidFill>
              </a:rPr>
              <a:t>1</a:t>
            </a:r>
            <a:r>
              <a:rPr lang="ru-RU" altLang="ru-RU" sz="1600" smtClean="0">
                <a:solidFill>
                  <a:schemeClr val="bg1"/>
                </a:solidFill>
              </a:rPr>
              <a:t>3.00 </a:t>
            </a:r>
            <a:r>
              <a:rPr lang="ru-RU" altLang="ru-RU" sz="1600">
                <a:solidFill>
                  <a:schemeClr val="bg1"/>
                </a:solidFill>
              </a:rPr>
              <a:t>– </a:t>
            </a:r>
            <a:r>
              <a:rPr lang="ru-RU" altLang="ru-RU" sz="1600" smtClean="0">
                <a:solidFill>
                  <a:schemeClr val="bg1"/>
                </a:solidFill>
              </a:rPr>
              <a:t>14.00</a:t>
            </a:r>
            <a:endParaRPr lang="ru-RU" altLang="ru-RU" sz="1600">
              <a:solidFill>
                <a:schemeClr val="bg1"/>
              </a:solidFill>
            </a:endParaRPr>
          </a:p>
        </p:txBody>
      </p:sp>
      <p:sp>
        <p:nvSpPr>
          <p:cNvPr id="3080" name="Прямоугольник 24"/>
          <p:cNvSpPr>
            <a:spLocks noChangeArrowheads="1"/>
          </p:cNvSpPr>
          <p:nvPr/>
        </p:nvSpPr>
        <p:spPr bwMode="auto">
          <a:xfrm>
            <a:off x="6913886" y="2263435"/>
            <a:ext cx="13564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Перерыв</a:t>
            </a:r>
            <a:endParaRPr lang="en-US" altLang="ru-RU" sz="1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smtClean="0"/>
              <a:t>11.30 </a:t>
            </a:r>
            <a:r>
              <a:rPr lang="ru-RU" altLang="ru-RU" sz="1400"/>
              <a:t>– </a:t>
            </a:r>
            <a:r>
              <a:rPr lang="ru-RU" altLang="ru-RU" sz="1400" smtClean="0"/>
              <a:t>11.45</a:t>
            </a:r>
            <a:endParaRPr lang="ru-RU" altLang="ru-RU" sz="1400"/>
          </a:p>
        </p:txBody>
      </p:sp>
      <p:sp>
        <p:nvSpPr>
          <p:cNvPr id="3082" name="Прямоугольник 18"/>
          <p:cNvSpPr>
            <a:spLocks noChangeArrowheads="1"/>
          </p:cNvSpPr>
          <p:nvPr/>
        </p:nvSpPr>
        <p:spPr bwMode="auto">
          <a:xfrm>
            <a:off x="6997641" y="1266994"/>
            <a:ext cx="11374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Старт</a:t>
            </a:r>
            <a:br>
              <a:rPr lang="ru-RU" altLang="ru-RU" sz="1400"/>
            </a:br>
            <a:r>
              <a:rPr lang="ru-RU" altLang="ru-RU" sz="1400" smtClean="0"/>
              <a:t>10.00</a:t>
            </a:r>
            <a:endParaRPr lang="ru-RU" altLang="ru-RU" sz="1400"/>
          </a:p>
        </p:txBody>
      </p:sp>
      <p:sp>
        <p:nvSpPr>
          <p:cNvPr id="308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EA546D-4B8B-4F59-846D-5E06798D0FE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1000" smtClean="0"/>
          </a:p>
        </p:txBody>
      </p:sp>
      <p:sp>
        <p:nvSpPr>
          <p:cNvPr id="32" name="Овал 31"/>
          <p:cNvSpPr/>
          <p:nvPr/>
        </p:nvSpPr>
        <p:spPr>
          <a:xfrm>
            <a:off x="7034927" y="5229200"/>
            <a:ext cx="1137473" cy="631782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</p:txBody>
      </p:sp>
      <p:sp>
        <p:nvSpPr>
          <p:cNvPr id="3086" name="Прямоугольник 34"/>
          <p:cNvSpPr>
            <a:spLocks noChangeArrowheads="1"/>
          </p:cNvSpPr>
          <p:nvPr/>
        </p:nvSpPr>
        <p:spPr bwMode="auto">
          <a:xfrm>
            <a:off x="7034927" y="5283153"/>
            <a:ext cx="113747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Финиш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smtClean="0"/>
              <a:t>17.00</a:t>
            </a:r>
            <a:endParaRPr lang="ru-RU" altLang="ru-RU" sz="1400"/>
          </a:p>
        </p:txBody>
      </p:sp>
      <p:grpSp>
        <p:nvGrpSpPr>
          <p:cNvPr id="3089" name="Группа 2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090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0" name="Нижний колонтитул 3"/>
          <p:cNvSpPr txBox="1">
            <a:spLocks/>
          </p:cNvSpPr>
          <p:nvPr/>
        </p:nvSpPr>
        <p:spPr bwMode="auto">
          <a:xfrm>
            <a:off x="971550" y="587375"/>
            <a:ext cx="4248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Регламент и тайминг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1" name="AutoShape 2"/>
          <p:cNvSpPr>
            <a:spLocks/>
          </p:cNvSpPr>
          <p:nvPr/>
        </p:nvSpPr>
        <p:spPr bwMode="auto">
          <a:xfrm>
            <a:off x="993934" y="1196752"/>
            <a:ext cx="5162242" cy="4824536"/>
          </a:xfrm>
          <a:custGeom>
            <a:avLst/>
            <a:gdLst>
              <a:gd name="T0" fmla="*/ 3599036 w 21600"/>
              <a:gd name="T1" fmla="*/ 1051210 h 21600"/>
              <a:gd name="T2" fmla="*/ 3599036 w 21600"/>
              <a:gd name="T3" fmla="*/ 1051210 h 21600"/>
              <a:gd name="T4" fmla="*/ 3599036 w 21600"/>
              <a:gd name="T5" fmla="*/ 1051210 h 21600"/>
              <a:gd name="T6" fmla="*/ 3599036 w 21600"/>
              <a:gd name="T7" fmla="*/ 105121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81000" indent="-3810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1pPr>
            <a:lvl2pPr marL="742950" indent="-28575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2pPr>
            <a:lvl3pPr marL="11430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3pPr>
            <a:lvl4pPr marL="16002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4pPr>
            <a:lvl5pPr marL="20574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9pPr>
          </a:lstStyle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мобильному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говорить можно, тихо </a:t>
            </a:r>
            <a:b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недолго, в остальных случаях лучше выйти, чтобы не мещать.</a:t>
            </a:r>
            <a:endParaRPr lang="ru-RU" altLang="ru-RU" sz="20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Разговаривать, когда говорит тренер –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можно, когда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выступает коллега –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нельзя.</a:t>
            </a:r>
            <a:endParaRPr lang="ru-RU" altLang="ru-RU" sz="20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попросить слово – поднимаем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руку, если идёт дискуссия, говорим по очереди </a:t>
            </a:r>
            <a:b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не перебиваем</a:t>
            </a:r>
            <a:endParaRPr lang="ru-RU" altLang="ru-RU" sz="20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Выходить и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возвращаться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можно в любой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момент тренинга, кроме личных упражнений и командной работы.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Утром и после перерывов начинаем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вовремя, опоздавших не ждём.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Критикуем других осторожно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предлагаем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альтернативы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Любые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предложения </a:t>
            </a: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b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altLang="ru-RU" sz="20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пожелания приветствуем.</a:t>
            </a:r>
            <a:endParaRPr lang="ru-RU" alt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6372200" y="1125538"/>
            <a:ext cx="0" cy="4895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5"/>
          <p:cNvSpPr>
            <a:spLocks noChangeArrowheads="1"/>
          </p:cNvSpPr>
          <p:nvPr/>
        </p:nvSpPr>
        <p:spPr bwMode="auto">
          <a:xfrm>
            <a:off x="3779956" y="6453188"/>
            <a:ext cx="1584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</a:t>
            </a:r>
            <a:r>
              <a:rPr lang="ru-RU" altLang="ru-RU" sz="1000" smtClean="0"/>
              <a:t>2015</a:t>
            </a:r>
            <a:endParaRPr lang="ru-RU" altLang="ru-RU" sz="100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sp>
        <p:nvSpPr>
          <p:cNvPr id="14339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Продавая людям, которые не готовы к покупке, вы теряете своё и их время, вызываете у них раздражение, вредите себе и своему имиджу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и негативно влияете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на репутацию вашей компании.</a:t>
            </a:r>
          </a:p>
        </p:txBody>
      </p:sp>
      <p:grpSp>
        <p:nvGrpSpPr>
          <p:cNvPr id="14340" name="Группа 4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43" name="Прямоугольник 7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4344" name="TextBox 8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4213" y="3716338"/>
            <a:ext cx="2447925" cy="2449512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55875" y="2168525"/>
            <a:ext cx="2879725" cy="2879725"/>
          </a:xfrm>
          <a:prstGeom prst="ellipse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43438" y="188913"/>
            <a:ext cx="3421062" cy="3419475"/>
          </a:xfrm>
          <a:prstGeom prst="ellipse">
            <a:avLst/>
          </a:prstGeom>
          <a:solidFill>
            <a:srgbClr val="C86FC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7413" name="Прямоугольник 2"/>
          <p:cNvSpPr>
            <a:spLocks noChangeArrowheads="1"/>
          </p:cNvSpPr>
          <p:nvPr/>
        </p:nvSpPr>
        <p:spPr bwMode="auto">
          <a:xfrm>
            <a:off x="684213" y="4714875"/>
            <a:ext cx="2447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Транзакционные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продажи</a:t>
            </a:r>
          </a:p>
        </p:txBody>
      </p:sp>
      <p:sp>
        <p:nvSpPr>
          <p:cNvPr id="142343" name="Прямоугольник 10"/>
          <p:cNvSpPr>
            <a:spLocks noChangeArrowheads="1"/>
          </p:cNvSpPr>
          <p:nvPr/>
        </p:nvSpPr>
        <p:spPr bwMode="auto">
          <a:xfrm>
            <a:off x="4643438" y="1581150"/>
            <a:ext cx="34210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Стратегические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продажи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Три вида продаж</a:t>
            </a:r>
          </a:p>
        </p:txBody>
      </p:sp>
      <p:sp>
        <p:nvSpPr>
          <p:cNvPr id="1741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F44009-82DC-45EF-804A-2F2EC5DBDBF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ru-RU" sz="1000" smtClean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492500" y="3297238"/>
            <a:ext cx="5111750" cy="2652712"/>
          </a:xfrm>
          <a:prstGeom prst="line">
            <a:avLst/>
          </a:prstGeom>
          <a:ln w="190500" cap="rnd">
            <a:solidFill>
              <a:srgbClr val="FFD200"/>
            </a:solidFill>
            <a:miter lim="800000"/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348" name="Прямоугольник 16"/>
          <p:cNvSpPr>
            <a:spLocks noChangeArrowheads="1"/>
          </p:cNvSpPr>
          <p:nvPr/>
        </p:nvSpPr>
        <p:spPr bwMode="auto">
          <a:xfrm>
            <a:off x="2581275" y="3297238"/>
            <a:ext cx="285432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500">
                <a:solidFill>
                  <a:schemeClr val="bg1"/>
                </a:solidFill>
              </a:rPr>
              <a:t>Консультационные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500">
                <a:solidFill>
                  <a:schemeClr val="bg1"/>
                </a:solidFill>
              </a:rPr>
              <a:t>продажи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39750" y="1268413"/>
            <a:ext cx="4032250" cy="2097087"/>
          </a:xfrm>
          <a:prstGeom prst="line">
            <a:avLst/>
          </a:prstGeom>
          <a:ln w="190500" cap="rnd">
            <a:solidFill>
              <a:srgbClr val="FFD200"/>
            </a:solidFill>
            <a:miter lim="800000"/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20" name="Группа 2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7423" name="Рисунок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7421" name="Прямоугольник 2"/>
          <p:cNvSpPr>
            <a:spLocks noChangeArrowheads="1"/>
          </p:cNvSpPr>
          <p:nvPr/>
        </p:nvSpPr>
        <p:spPr bwMode="auto">
          <a:xfrm>
            <a:off x="5372100" y="4941888"/>
            <a:ext cx="29845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dirty="0"/>
              <a:t>Уровень квалификации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dirty="0"/>
              <a:t>продавцов</a:t>
            </a:r>
          </a:p>
        </p:txBody>
      </p:sp>
      <p:sp>
        <p:nvSpPr>
          <p:cNvPr id="17422" name="Прямоугольник 3"/>
          <p:cNvSpPr>
            <a:spLocks noChangeArrowheads="1"/>
          </p:cNvSpPr>
          <p:nvPr/>
        </p:nvSpPr>
        <p:spPr bwMode="auto">
          <a:xfrm>
            <a:off x="946150" y="1608138"/>
            <a:ext cx="21859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dirty="0"/>
              <a:t>Длина цикла сделки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2343" grpId="0"/>
      <p:bldP spid="142348" grpId="0"/>
      <p:bldP spid="17421" grpId="0"/>
      <p:bldP spid="174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Прямоугольник 10"/>
          <p:cNvSpPr>
            <a:spLocks noChangeArrowheads="1"/>
          </p:cNvSpPr>
          <p:nvPr/>
        </p:nvSpPr>
        <p:spPr bwMode="auto">
          <a:xfrm>
            <a:off x="3149600" y="1239838"/>
            <a:ext cx="5384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Транзакционные продажи </a:t>
            </a:r>
            <a:r>
              <a:rPr lang="ru-RU" altLang="ru-RU" sz="2000" dirty="0"/>
              <a:t>– это продажи </a:t>
            </a:r>
            <a:br>
              <a:rPr lang="ru-RU" altLang="ru-RU" sz="2000" dirty="0"/>
            </a:br>
            <a:r>
              <a:rPr lang="ru-RU" altLang="ru-RU" sz="2000" dirty="0"/>
              <a:t>с коротким циклом сделки, не требующие выявления и последующего воздействия </a:t>
            </a:r>
            <a:r>
              <a:rPr lang="en-US" altLang="ru-RU" sz="2000" dirty="0"/>
              <a:t/>
            </a:r>
            <a:br>
              <a:rPr lang="en-US" altLang="ru-RU" sz="2000" dirty="0"/>
            </a:br>
            <a:r>
              <a:rPr lang="ru-RU" altLang="ru-RU" sz="2000" dirty="0"/>
              <a:t>на позицию клиента.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51831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Ключевые отличия между видами продаж</a:t>
            </a:r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23F39D-A739-48CB-9326-7CAA2D40EF9C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ru-RU" sz="1000" smtClean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149600" y="2770188"/>
            <a:ext cx="5384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Консультационные продажи </a:t>
            </a:r>
            <a:r>
              <a:rPr lang="ru-RU" altLang="ru-RU" sz="2000" dirty="0"/>
              <a:t>– это продажи, требующие изучение задач и потребностей клиента с целью предложения наилучшего решения из всех возможных.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3149600" y="4265613"/>
            <a:ext cx="538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Стратегические продажи </a:t>
            </a:r>
            <a:r>
              <a:rPr lang="ru-RU" altLang="ru-RU" sz="2000" dirty="0"/>
              <a:t>– это продажи, вследствие которых клиент получает ценность такого уровня, что она способна изменить его бизнес и вывести на новый стратегический уровень.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3425" y="5778500"/>
            <a:ext cx="8015288" cy="5302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Приведите примеры бизнесов, где ключевую роль играют разные виды продаж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41400" y="4264025"/>
            <a:ext cx="1876425" cy="1368425"/>
            <a:chOff x="1041400" y="4264025"/>
            <a:chExt cx="1876425" cy="1368425"/>
          </a:xfrm>
        </p:grpSpPr>
        <p:sp>
          <p:nvSpPr>
            <p:cNvPr id="18" name="Овал 17"/>
            <p:cNvSpPr/>
            <p:nvPr/>
          </p:nvSpPr>
          <p:spPr>
            <a:xfrm>
              <a:off x="1041400" y="4264025"/>
              <a:ext cx="1876425" cy="13684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>
                <a:solidFill>
                  <a:schemeClr val="bg1"/>
                </a:solidFill>
              </a:endParaRPr>
            </a:p>
          </p:txBody>
        </p:sp>
        <p:sp>
          <p:nvSpPr>
            <p:cNvPr id="3" name="Блок-схема: задержка 2"/>
            <p:cNvSpPr/>
            <p:nvPr/>
          </p:nvSpPr>
          <p:spPr>
            <a:xfrm rot="5400000">
              <a:off x="1372394" y="3933031"/>
              <a:ext cx="1214438" cy="1876425"/>
            </a:xfrm>
            <a:prstGeom prst="flowChartDelay">
              <a:avLst/>
            </a:prstGeom>
            <a:solidFill>
              <a:srgbClr val="C86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 18"/>
            <p:cNvSpPr>
              <a:spLocks noChangeArrowheads="1"/>
            </p:cNvSpPr>
            <p:nvPr/>
          </p:nvSpPr>
          <p:spPr bwMode="auto">
            <a:xfrm>
              <a:off x="1041400" y="4264025"/>
              <a:ext cx="1876425" cy="6842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500" b="1">
                  <a:solidFill>
                    <a:schemeClr val="bg1"/>
                  </a:solidFill>
                </a:rPr>
                <a:t>Стратегические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500" b="1">
                  <a:solidFill>
                    <a:schemeClr val="bg1"/>
                  </a:solidFill>
                </a:rPr>
                <a:t>продажи</a:t>
              </a:r>
            </a:p>
          </p:txBody>
        </p:sp>
        <p:sp>
          <p:nvSpPr>
            <p:cNvPr id="4" name="5-конечная звезда 3"/>
            <p:cNvSpPr/>
            <p:nvPr/>
          </p:nvSpPr>
          <p:spPr>
            <a:xfrm>
              <a:off x="1835150" y="5013325"/>
              <a:ext cx="287338" cy="287338"/>
            </a:xfrm>
            <a:prstGeom prst="star5">
              <a:avLst>
                <a:gd name="adj" fmla="val 27960"/>
                <a:gd name="hf" fmla="val 105146"/>
                <a:gd name="vf" fmla="val 110557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5-конечная звезда 33"/>
            <p:cNvSpPr/>
            <p:nvPr/>
          </p:nvSpPr>
          <p:spPr>
            <a:xfrm>
              <a:off x="1501775" y="5013325"/>
              <a:ext cx="287338" cy="287338"/>
            </a:xfrm>
            <a:prstGeom prst="star5">
              <a:avLst>
                <a:gd name="adj" fmla="val 27960"/>
                <a:gd name="hf" fmla="val 105146"/>
                <a:gd name="vf" fmla="val 110557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" name="5-конечная звезда 34"/>
            <p:cNvSpPr/>
            <p:nvPr/>
          </p:nvSpPr>
          <p:spPr>
            <a:xfrm>
              <a:off x="2178050" y="5013325"/>
              <a:ext cx="287338" cy="287338"/>
            </a:xfrm>
            <a:prstGeom prst="star5">
              <a:avLst>
                <a:gd name="adj" fmla="val 27960"/>
                <a:gd name="hf" fmla="val 105146"/>
                <a:gd name="vf" fmla="val 110557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041400" y="2770188"/>
            <a:ext cx="1876425" cy="1368425"/>
            <a:chOff x="1041400" y="2770188"/>
            <a:chExt cx="1876425" cy="1368425"/>
          </a:xfrm>
        </p:grpSpPr>
        <p:sp>
          <p:nvSpPr>
            <p:cNvPr id="13" name="Овал 12"/>
            <p:cNvSpPr/>
            <p:nvPr/>
          </p:nvSpPr>
          <p:spPr>
            <a:xfrm>
              <a:off x="1041400" y="2770188"/>
              <a:ext cx="1876425" cy="13684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>
                <a:solidFill>
                  <a:schemeClr val="bg1"/>
                </a:solidFill>
              </a:endParaRPr>
            </a:p>
          </p:txBody>
        </p:sp>
        <p:sp>
          <p:nvSpPr>
            <p:cNvPr id="36" name="Блок-схема: задержка 35"/>
            <p:cNvSpPr/>
            <p:nvPr/>
          </p:nvSpPr>
          <p:spPr>
            <a:xfrm rot="5400000">
              <a:off x="1372394" y="2439194"/>
              <a:ext cx="1214437" cy="1876425"/>
            </a:xfrm>
            <a:prstGeom prst="flowChartDelay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 15"/>
            <p:cNvSpPr>
              <a:spLocks noChangeArrowheads="1"/>
            </p:cNvSpPr>
            <p:nvPr/>
          </p:nvSpPr>
          <p:spPr bwMode="auto">
            <a:xfrm>
              <a:off x="1041400" y="2770188"/>
              <a:ext cx="1876425" cy="6842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500" b="1">
                  <a:solidFill>
                    <a:schemeClr val="bg1"/>
                  </a:solidFill>
                </a:rPr>
                <a:t>Консультационные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500" b="1">
                  <a:solidFill>
                    <a:schemeClr val="bg1"/>
                  </a:solidFill>
                </a:rPr>
                <a:t>продажи</a:t>
              </a:r>
            </a:p>
          </p:txBody>
        </p:sp>
        <p:sp>
          <p:nvSpPr>
            <p:cNvPr id="38" name="5-конечная звезда 37"/>
            <p:cNvSpPr/>
            <p:nvPr/>
          </p:nvSpPr>
          <p:spPr>
            <a:xfrm>
              <a:off x="1646238" y="3554413"/>
              <a:ext cx="287337" cy="287337"/>
            </a:xfrm>
            <a:prstGeom prst="star5">
              <a:avLst>
                <a:gd name="adj" fmla="val 27960"/>
                <a:gd name="hf" fmla="val 105146"/>
                <a:gd name="vf" fmla="val 110557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5-конечная звезда 38"/>
            <p:cNvSpPr/>
            <p:nvPr/>
          </p:nvSpPr>
          <p:spPr>
            <a:xfrm>
              <a:off x="1989138" y="3554413"/>
              <a:ext cx="287337" cy="287337"/>
            </a:xfrm>
            <a:prstGeom prst="star5">
              <a:avLst>
                <a:gd name="adj" fmla="val 27960"/>
                <a:gd name="hf" fmla="val 105146"/>
                <a:gd name="vf" fmla="val 110557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41400" y="1225550"/>
            <a:ext cx="1876425" cy="1368425"/>
            <a:chOff x="1041400" y="1225550"/>
            <a:chExt cx="1876425" cy="1368425"/>
          </a:xfrm>
        </p:grpSpPr>
        <p:sp>
          <p:nvSpPr>
            <p:cNvPr id="2" name="Овал 1"/>
            <p:cNvSpPr/>
            <p:nvPr/>
          </p:nvSpPr>
          <p:spPr>
            <a:xfrm>
              <a:off x="1041400" y="1225550"/>
              <a:ext cx="1876425" cy="136842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b="1">
                <a:solidFill>
                  <a:schemeClr val="bg1"/>
                </a:solidFill>
              </a:endParaRPr>
            </a:p>
          </p:txBody>
        </p:sp>
        <p:sp>
          <p:nvSpPr>
            <p:cNvPr id="37" name="Блок-схема: задержка 36"/>
            <p:cNvSpPr/>
            <p:nvPr/>
          </p:nvSpPr>
          <p:spPr>
            <a:xfrm rot="5400000">
              <a:off x="1372394" y="894556"/>
              <a:ext cx="1214438" cy="1876425"/>
            </a:xfrm>
            <a:prstGeom prst="flowChartDelay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b="1">
                <a:solidFill>
                  <a:schemeClr val="bg1"/>
                </a:solidFill>
              </a:endParaRPr>
            </a:p>
          </p:txBody>
        </p:sp>
        <p:sp>
          <p:nvSpPr>
            <p:cNvPr id="143363" name="Прямоугольник 2"/>
            <p:cNvSpPr>
              <a:spLocks noChangeArrowheads="1"/>
            </p:cNvSpPr>
            <p:nvPr/>
          </p:nvSpPr>
          <p:spPr bwMode="auto">
            <a:xfrm>
              <a:off x="1041400" y="1239838"/>
              <a:ext cx="1876425" cy="6699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500" b="1">
                  <a:solidFill>
                    <a:schemeClr val="bg1"/>
                  </a:solidFill>
                </a:rPr>
                <a:t>Транзакционные 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500" b="1">
                  <a:solidFill>
                    <a:schemeClr val="bg1"/>
                  </a:solidFill>
                </a:rPr>
                <a:t>продажи</a:t>
              </a:r>
            </a:p>
          </p:txBody>
        </p:sp>
        <p:sp>
          <p:nvSpPr>
            <p:cNvPr id="40" name="5-конечная звезда 39"/>
            <p:cNvSpPr/>
            <p:nvPr/>
          </p:nvSpPr>
          <p:spPr>
            <a:xfrm>
              <a:off x="1835150" y="2041525"/>
              <a:ext cx="287338" cy="287338"/>
            </a:xfrm>
            <a:prstGeom prst="star5">
              <a:avLst>
                <a:gd name="adj" fmla="val 27960"/>
                <a:gd name="hf" fmla="val 105146"/>
                <a:gd name="vf" fmla="val 110557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8456" name="Группа 43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8457" name="Рисунок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506041" y="5570086"/>
            <a:ext cx="502394" cy="868771"/>
            <a:chOff x="8172400" y="836712"/>
            <a:chExt cx="502394" cy="868771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44" name="Овал 43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Трапеция 45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43" name="Овал 42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6"/>
          <p:cNvSpPr>
            <a:spLocks noChangeArrowheads="1"/>
          </p:cNvSpPr>
          <p:nvPr/>
        </p:nvSpPr>
        <p:spPr bwMode="auto">
          <a:xfrm>
            <a:off x="1042988" y="1341438"/>
            <a:ext cx="7418685" cy="437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Консультационные и стратегические продажи – самый </a:t>
            </a:r>
            <a:r>
              <a:rPr lang="ru-RU" altLang="ru-RU" sz="2000" b="1" dirty="0"/>
              <a:t>современный и совершенный </a:t>
            </a:r>
            <a:r>
              <a:rPr lang="ru-RU" altLang="ru-RU" sz="2000" dirty="0"/>
              <a:t>вид личных продаж.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В отличие от «обычных продаж», когда целью </a:t>
            </a:r>
            <a:r>
              <a:rPr lang="ru-RU" altLang="ru-RU" sz="2000" dirty="0" smtClean="0"/>
              <a:t>является </a:t>
            </a:r>
            <a:br>
              <a:rPr lang="ru-RU" altLang="ru-RU" sz="2000" dirty="0" smtClean="0"/>
            </a:br>
            <a:r>
              <a:rPr lang="ru-RU" altLang="ru-RU" sz="2000" dirty="0" smtClean="0"/>
              <a:t>разовая </a:t>
            </a:r>
            <a:r>
              <a:rPr lang="ru-RU" altLang="ru-RU" sz="2000" dirty="0"/>
              <a:t>сделка или ряд одинаковых сделок, консультационные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и </a:t>
            </a:r>
            <a:r>
              <a:rPr lang="ru-RU" altLang="ru-RU" sz="2000" dirty="0"/>
              <a:t>стратегические продажи позволяют завоевать личное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доверие </a:t>
            </a:r>
            <a:r>
              <a:rPr lang="ru-RU" altLang="ru-RU" sz="2000" dirty="0"/>
              <a:t>клиента </a:t>
            </a:r>
            <a:r>
              <a:rPr lang="ru-RU" altLang="ru-RU" sz="2000" b="1" dirty="0" smtClean="0"/>
              <a:t>на </a:t>
            </a:r>
            <a:r>
              <a:rPr lang="ru-RU" altLang="ru-RU" sz="2000" b="1" dirty="0"/>
              <a:t>долгий срок </a:t>
            </a:r>
            <a:r>
              <a:rPr lang="ru-RU" altLang="ru-RU" sz="2000" dirty="0"/>
              <a:t>и регулярно получать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его </a:t>
            </a:r>
            <a:r>
              <a:rPr lang="ru-RU" altLang="ru-RU" sz="2000" dirty="0"/>
              <a:t>положительные рекомендации третьими лицами.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Консультационные продажи </a:t>
            </a:r>
            <a:r>
              <a:rPr lang="ru-RU" altLang="ru-RU" sz="2000" dirty="0"/>
              <a:t>– вид личных продаж, </a:t>
            </a:r>
            <a:br>
              <a:rPr lang="ru-RU" altLang="ru-RU" sz="2000" dirty="0"/>
            </a:br>
            <a:r>
              <a:rPr lang="ru-RU" altLang="ru-RU" sz="2000" dirty="0"/>
              <a:t>при котором основной упор делается на выявление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текущих </a:t>
            </a:r>
            <a:r>
              <a:rPr lang="ru-RU" altLang="ru-RU" sz="2000" dirty="0"/>
              <a:t>задач клиента и оказание регулярной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экспертной </a:t>
            </a:r>
            <a:r>
              <a:rPr lang="ru-RU" altLang="ru-RU" sz="2000" dirty="0"/>
              <a:t>помощи по целому ряду вопросов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Стратегические продажи </a:t>
            </a:r>
            <a:r>
              <a:rPr lang="ru-RU" altLang="ru-RU" sz="2000" dirty="0"/>
              <a:t>добавляют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к </a:t>
            </a:r>
            <a:r>
              <a:rPr lang="ru-RU" altLang="ru-RU" sz="2000" dirty="0"/>
              <a:t>этому возможность увидеть клиентом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перспективы развития </a:t>
            </a:r>
            <a:r>
              <a:rPr lang="ru-RU" altLang="ru-RU" sz="2000" dirty="0"/>
              <a:t>его бизнеса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в </a:t>
            </a:r>
            <a:r>
              <a:rPr lang="ru-RU" altLang="ru-RU" sz="2000" dirty="0"/>
              <a:t>различных срезах </a:t>
            </a:r>
            <a:r>
              <a:rPr lang="ru-RU" altLang="ru-RU" sz="2000" dirty="0" smtClean="0"/>
              <a:t>и </a:t>
            </a:r>
            <a:r>
              <a:rPr lang="ru-RU" altLang="ru-RU" sz="2000" dirty="0"/>
              <a:t>с учётом влияния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различных </a:t>
            </a:r>
            <a:r>
              <a:rPr lang="ru-RU" altLang="ru-RU" sz="2000" dirty="0"/>
              <a:t>факторов.</a:t>
            </a:r>
          </a:p>
        </p:txBody>
      </p:sp>
      <p:sp>
        <p:nvSpPr>
          <p:cNvPr id="1945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C4FE3B-FAB5-4A03-AD17-42EAA84D5116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ru-RU" sz="1000" smtClean="0"/>
          </a:p>
        </p:txBody>
      </p:sp>
      <p:sp>
        <p:nvSpPr>
          <p:cNvPr id="19460" name="Нижний колонтитул 3"/>
          <p:cNvSpPr txBox="1">
            <a:spLocks/>
          </p:cNvSpPr>
          <p:nvPr/>
        </p:nvSpPr>
        <p:spPr bwMode="auto">
          <a:xfrm>
            <a:off x="611188" y="620713"/>
            <a:ext cx="68405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Важность консультационных и стратегических продаж</a:t>
            </a:r>
          </a:p>
        </p:txBody>
      </p:sp>
      <p:grpSp>
        <p:nvGrpSpPr>
          <p:cNvPr id="19461" name="Группа 1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9462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67938" name="Picture 2" descr="http://www.businessnewsdaily.com/images/i/000/002/100/i02/handshake-sales.jpg?13346138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97" y="4204791"/>
            <a:ext cx="2270076" cy="15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C306D-A151-4F06-A058-92BD4B286CF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1188" y="620713"/>
            <a:ext cx="35988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Длительность цикла сделки </a:t>
            </a:r>
            <a:br>
              <a:rPr lang="ru-RU" altLang="ru-RU" sz="2000" smtClean="0">
                <a:solidFill>
                  <a:schemeClr val="bg1"/>
                </a:solidFill>
                <a:latin typeface="+mn-lt"/>
              </a:rPr>
            </a:b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в разных видах продаж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63838" y="2938463"/>
            <a:ext cx="1160462" cy="6477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Сделка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63838" y="3797300"/>
            <a:ext cx="1160462" cy="647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Отказ</a:t>
            </a:r>
          </a:p>
        </p:txBody>
      </p:sp>
      <p:sp>
        <p:nvSpPr>
          <p:cNvPr id="144391" name="Line 19"/>
          <p:cNvSpPr>
            <a:spLocks noChangeShapeType="1"/>
          </p:cNvSpPr>
          <p:nvPr/>
        </p:nvSpPr>
        <p:spPr bwMode="auto">
          <a:xfrm flipV="1">
            <a:off x="4067175" y="1782763"/>
            <a:ext cx="0" cy="3878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7" name="Line 19"/>
          <p:cNvSpPr>
            <a:spLocks noChangeShapeType="1"/>
          </p:cNvSpPr>
          <p:nvPr/>
        </p:nvSpPr>
        <p:spPr bwMode="auto">
          <a:xfrm flipH="1" flipV="1">
            <a:off x="2638425" y="3678238"/>
            <a:ext cx="1428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ятиугольник 1"/>
          <p:cNvSpPr/>
          <p:nvPr/>
        </p:nvSpPr>
        <p:spPr>
          <a:xfrm>
            <a:off x="755650" y="3281363"/>
            <a:ext cx="1800225" cy="792162"/>
          </a:xfrm>
          <a:prstGeom prst="homePlate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Начало общения</a:t>
            </a:r>
          </a:p>
        </p:txBody>
      </p:sp>
      <p:sp>
        <p:nvSpPr>
          <p:cNvPr id="20489" name="Line 19"/>
          <p:cNvSpPr>
            <a:spLocks noChangeShapeType="1"/>
          </p:cNvSpPr>
          <p:nvPr/>
        </p:nvSpPr>
        <p:spPr bwMode="auto">
          <a:xfrm flipV="1">
            <a:off x="2638425" y="27813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286000" y="2179638"/>
            <a:ext cx="530225" cy="528637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solidFill>
                <a:schemeClr val="bg1"/>
              </a:solidFill>
            </a:endParaRPr>
          </a:p>
        </p:txBody>
      </p:sp>
      <p:sp>
        <p:nvSpPr>
          <p:cNvPr id="20491" name="Прямоугольник 15"/>
          <p:cNvSpPr>
            <a:spLocks noChangeArrowheads="1"/>
          </p:cNvSpPr>
          <p:nvPr/>
        </p:nvSpPr>
        <p:spPr bwMode="auto">
          <a:xfrm>
            <a:off x="2286000" y="2219325"/>
            <a:ext cx="17097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chemeClr val="bg1"/>
                </a:solidFill>
              </a:rPr>
              <a:t>Транзакционные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chemeClr val="bg1"/>
                </a:solidFill>
              </a:rPr>
              <a:t>продажи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11638" y="1844675"/>
            <a:ext cx="1800225" cy="6477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Сделка</a:t>
            </a:r>
          </a:p>
        </p:txBody>
      </p:sp>
      <p:sp>
        <p:nvSpPr>
          <p:cNvPr id="144398" name="Line 19"/>
          <p:cNvSpPr>
            <a:spLocks noChangeShapeType="1"/>
          </p:cNvSpPr>
          <p:nvPr/>
        </p:nvSpPr>
        <p:spPr bwMode="auto">
          <a:xfrm flipH="1" flipV="1">
            <a:off x="4067175" y="2636838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11638" y="4827588"/>
            <a:ext cx="1800225" cy="647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Отказ</a:t>
            </a:r>
          </a:p>
        </p:txBody>
      </p:sp>
      <p:sp>
        <p:nvSpPr>
          <p:cNvPr id="144400" name="Line 19"/>
          <p:cNvSpPr>
            <a:spLocks noChangeShapeType="1"/>
          </p:cNvSpPr>
          <p:nvPr/>
        </p:nvSpPr>
        <p:spPr bwMode="auto">
          <a:xfrm flipH="1" flipV="1">
            <a:off x="4067175" y="4664075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401" name="Line 19"/>
          <p:cNvSpPr>
            <a:spLocks noChangeShapeType="1"/>
          </p:cNvSpPr>
          <p:nvPr/>
        </p:nvSpPr>
        <p:spPr bwMode="auto">
          <a:xfrm flipV="1">
            <a:off x="6124575" y="925513"/>
            <a:ext cx="0" cy="554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905250" y="1152525"/>
            <a:ext cx="530225" cy="5302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solidFill>
                <a:schemeClr val="bg1"/>
              </a:solidFill>
            </a:endParaRPr>
          </a:p>
        </p:txBody>
      </p:sp>
      <p:sp>
        <p:nvSpPr>
          <p:cNvPr id="144403" name="Прямоугольник 24"/>
          <p:cNvSpPr>
            <a:spLocks noChangeArrowheads="1"/>
          </p:cNvSpPr>
          <p:nvPr/>
        </p:nvSpPr>
        <p:spPr bwMode="auto">
          <a:xfrm>
            <a:off x="3905250" y="1192213"/>
            <a:ext cx="1962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chemeClr val="bg1"/>
                </a:solidFill>
              </a:rPr>
              <a:t>Консультационные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chemeClr val="bg1"/>
                </a:solidFill>
              </a:rPr>
              <a:t>продажи</a:t>
            </a:r>
          </a:p>
        </p:txBody>
      </p:sp>
      <p:sp>
        <p:nvSpPr>
          <p:cNvPr id="144404" name="Line 19"/>
          <p:cNvSpPr>
            <a:spLocks noChangeShapeType="1"/>
          </p:cNvSpPr>
          <p:nvPr/>
        </p:nvSpPr>
        <p:spPr bwMode="auto">
          <a:xfrm flipV="1">
            <a:off x="8191500" y="908050"/>
            <a:ext cx="0" cy="55451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278563" y="908050"/>
            <a:ext cx="1800225" cy="6477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Сделка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278563" y="1828800"/>
            <a:ext cx="1800225" cy="82708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Выяснение потребностей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278563" y="2781300"/>
            <a:ext cx="1800225" cy="82708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Сравнение с конкурентами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278563" y="3714750"/>
            <a:ext cx="1800225" cy="82708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Долгосрочный эффект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278563" y="5734050"/>
            <a:ext cx="1800225" cy="647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Отказ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278563" y="4648200"/>
            <a:ext cx="1800225" cy="827088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…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11638" y="3524250"/>
            <a:ext cx="1800225" cy="627063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Сравнение с конкурентами</a:t>
            </a:r>
          </a:p>
        </p:txBody>
      </p:sp>
      <p:sp>
        <p:nvSpPr>
          <p:cNvPr id="38" name="Овал 37"/>
          <p:cNvSpPr/>
          <p:nvPr/>
        </p:nvSpPr>
        <p:spPr>
          <a:xfrm>
            <a:off x="6026150" y="260350"/>
            <a:ext cx="530225" cy="530225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500" b="1">
              <a:solidFill>
                <a:schemeClr val="bg1"/>
              </a:solidFill>
            </a:endParaRPr>
          </a:p>
        </p:txBody>
      </p:sp>
      <p:sp>
        <p:nvSpPr>
          <p:cNvPr id="144413" name="Прямоугольник 38"/>
          <p:cNvSpPr>
            <a:spLocks noChangeArrowheads="1"/>
          </p:cNvSpPr>
          <p:nvPr/>
        </p:nvSpPr>
        <p:spPr bwMode="auto">
          <a:xfrm>
            <a:off x="5867400" y="300038"/>
            <a:ext cx="196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chemeClr val="bg1"/>
                </a:solidFill>
              </a:rPr>
              <a:t>Стратегические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500" b="1">
                <a:solidFill>
                  <a:schemeClr val="bg1"/>
                </a:solidFill>
              </a:rPr>
              <a:t>продажи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211638" y="4262438"/>
            <a:ext cx="1800225" cy="27940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…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211638" y="2786063"/>
            <a:ext cx="1800225" cy="62865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/>
              <a:t>Выяснение потребностей</a:t>
            </a:r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 flipH="1" flipV="1">
            <a:off x="6115050" y="1684338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 flipH="1" flipV="1">
            <a:off x="6115050" y="55800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0513" name="Группа 43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0514" name="Рисунок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1" grpId="0" animBg="1"/>
      <p:bldP spid="19" grpId="0" animBg="1"/>
      <p:bldP spid="144398" grpId="0" animBg="1"/>
      <p:bldP spid="21" grpId="0" animBg="1"/>
      <p:bldP spid="144400" grpId="0" animBg="1"/>
      <p:bldP spid="144401" grpId="0" animBg="1"/>
      <p:bldP spid="24" grpId="0" animBg="1"/>
      <p:bldP spid="144403" grpId="0"/>
      <p:bldP spid="14440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44413" grpId="0"/>
      <p:bldP spid="41" grpId="0" animBg="1"/>
      <p:bldP spid="42" grpId="0" animBg="1"/>
      <p:bldP spid="50" grpId="0" animBg="1"/>
      <p:bldP spid="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Разработать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и нарисовать идеальный цикл </a:t>
            </a:r>
            <a:r>
              <a:rPr lang="ru-RU">
                <a:solidFill>
                  <a:schemeClr val="tx1"/>
                </a:solidFill>
              </a:rPr>
              <a:t>сделки </a:t>
            </a:r>
            <a:r>
              <a:rPr lang="ru-RU" smtClean="0">
                <a:solidFill>
                  <a:schemeClr val="tx1"/>
                </a:solidFill>
              </a:rPr>
              <a:t>для нашей компании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36392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Написать по три ключевых фактора,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от которых зависит успех каждого этапа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Разработать и представить систему внедрения этих факторов и систему контроля качества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на каждом этапе</a:t>
            </a:r>
          </a:p>
        </p:txBody>
      </p:sp>
    </p:spTree>
    <p:extLst>
      <p:ext uri="{BB962C8B-B14F-4D97-AF65-F5344CB8AC3E}">
        <p14:creationId xmlns:p14="http://schemas.microsoft.com/office/powerpoint/2010/main" val="225495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8"/>
          <p:cNvSpPr>
            <a:spLocks noChangeArrowheads="1"/>
          </p:cNvSpPr>
          <p:nvPr/>
        </p:nvSpPr>
        <p:spPr bwMode="auto">
          <a:xfrm>
            <a:off x="5435600" y="1856027"/>
            <a:ext cx="3708400" cy="26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4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Личные продажи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solidFill>
                  <a:schemeClr val="bg1"/>
                </a:solidFill>
              </a:rPr>
              <a:t>___</a:t>
            </a:r>
            <a:endParaRPr lang="ru-RU" altLang="ru-RU" sz="2000" b="1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Мы все продаём и покупаем </a:t>
            </a:r>
            <a:br>
              <a:rPr lang="ru-RU" altLang="ru-RU" sz="2000"/>
            </a:br>
            <a:r>
              <a:rPr lang="ru-RU" altLang="ru-RU" sz="2000"/>
              <a:t>с детства – мы все прирождённые продавцы.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1400" i="1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1400" i="1" smtClean="0"/>
              <a:t>P.S. </a:t>
            </a:r>
            <a:r>
              <a:rPr lang="ru-RU" altLang="ru-RU" sz="1400" i="1" smtClean="0"/>
              <a:t>Осталось </a:t>
            </a:r>
            <a:r>
              <a:rPr lang="ru-RU" altLang="ru-RU" sz="1400" i="1"/>
              <a:t>только научиться находить нужных </a:t>
            </a:r>
            <a:r>
              <a:rPr lang="ru-RU" altLang="ru-RU" sz="1400" i="1" smtClean="0"/>
              <a:t>покупателей</a:t>
            </a:r>
            <a:r>
              <a:rPr lang="en-US" altLang="ru-RU" sz="1400" i="1"/>
              <a:t>.</a:t>
            </a:r>
          </a:p>
        </p:txBody>
      </p:sp>
      <p:sp>
        <p:nvSpPr>
          <p:cNvPr id="23556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23557" name="Группа 10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560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23561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Личными продажами следует управлять также, как если бы это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был ваш собственный бизнес.</a:t>
            </a:r>
          </a:p>
        </p:txBody>
      </p:sp>
      <p:grpSp>
        <p:nvGrpSpPr>
          <p:cNvPr id="29699" name="Группа 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9705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29700" name="Группа 7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703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29704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6"/>
          <p:cNvSpPr>
            <a:spLocks noChangeArrowheads="1"/>
          </p:cNvSpPr>
          <p:nvPr/>
        </p:nvSpPr>
        <p:spPr bwMode="auto">
          <a:xfrm>
            <a:off x="900113" y="1468438"/>
            <a:ext cx="460851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/>
              <a:t>Личная продажа </a:t>
            </a:r>
            <a:r>
              <a:rPr lang="ru-RU" altLang="ru-RU" sz="2000"/>
              <a:t>– это двусторонняя коммуникации между покупателем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и </a:t>
            </a:r>
            <a:r>
              <a:rPr lang="ru-RU" altLang="ru-RU" sz="2000"/>
              <a:t>продавцом, наиболее часто происходящая лицом к лицу.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Две ключевые задачи, стоящие перед продавцом – это </a:t>
            </a:r>
            <a:r>
              <a:rPr lang="ru-RU" altLang="ru-RU" sz="2000" b="1" smtClean="0"/>
              <a:t>формирование </a:t>
            </a:r>
            <a:r>
              <a:rPr lang="ru-RU" altLang="ru-RU" sz="2000" b="1"/>
              <a:t>потребности </a:t>
            </a:r>
            <a:r>
              <a:rPr lang="ru-RU" altLang="ru-RU" sz="2000" smtClean="0"/>
              <a:t>и</a:t>
            </a:r>
            <a:r>
              <a:rPr lang="ru-RU" altLang="ru-RU" sz="2000" b="1" smtClean="0"/>
              <a:t> </a:t>
            </a:r>
            <a:r>
              <a:rPr lang="ru-RU" altLang="ru-RU" sz="2000" b="1"/>
              <a:t>влияние на решение </a:t>
            </a:r>
            <a:br>
              <a:rPr lang="ru-RU" altLang="ru-RU" sz="2000" b="1"/>
            </a:br>
            <a:r>
              <a:rPr lang="ru-RU" altLang="ru-RU" sz="2000"/>
              <a:t>о покупке, принимаемое одним человеком или группой людей.</a:t>
            </a:r>
          </a:p>
        </p:txBody>
      </p:sp>
      <p:pic>
        <p:nvPicPr>
          <p:cNvPr id="24579" name="Picture 2" descr="http://www.teenadvisors.org/Websites/ta/Images/Photo%20Album%20Thumbnails/convers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21717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2243C0-3E37-497D-8B98-995430A923E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ru-RU" sz="1000" smtClean="0"/>
          </a:p>
        </p:txBody>
      </p:sp>
      <p:sp>
        <p:nvSpPr>
          <p:cNvPr id="24581" name="Нижний колонтитул 3"/>
          <p:cNvSpPr txBox="1">
            <a:spLocks/>
          </p:cNvSpPr>
          <p:nvPr/>
        </p:nvSpPr>
        <p:spPr bwMode="auto">
          <a:xfrm>
            <a:off x="611188" y="620713"/>
            <a:ext cx="4321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Определение и цели личных продаж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9475" y="1468438"/>
            <a:ext cx="2644775" cy="2109787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/>
              <a:t>Формирование потребности – </a:t>
            </a:r>
            <a:r>
              <a:rPr lang="ru-RU"/>
              <a:t>изменение отношения клиента к его текущей ситуации и осознание новых методов влияния на неё.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964238" y="3789363"/>
            <a:ext cx="2646362" cy="1800225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Влияние на решение </a:t>
            </a:r>
            <a:r>
              <a:rPr lang="ru-RU">
                <a:solidFill>
                  <a:schemeClr val="bg1"/>
                </a:solidFill>
              </a:rPr>
              <a:t>– процесс обсуждения плюсов и минусов будущей покупки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или долгосрочного взаимодействия.</a:t>
            </a:r>
          </a:p>
        </p:txBody>
      </p:sp>
      <p:grpSp>
        <p:nvGrpSpPr>
          <p:cNvPr id="24584" name="Группа 1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4585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33425" y="5778500"/>
            <a:ext cx="6142831" cy="5302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smtClean="0">
                <a:solidFill>
                  <a:schemeClr val="tx1"/>
                </a:solidFill>
              </a:rPr>
              <a:t>    Что в большей степени влияет на положительный исход сделки?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59563" y="1003325"/>
            <a:ext cx="1878012" cy="1368425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mtClean="0">
                <a:solidFill>
                  <a:schemeClr val="bg1"/>
                </a:solidFill>
              </a:rPr>
              <a:t>ПОТРЕБНОСТЬ</a:t>
            </a:r>
            <a:br>
              <a:rPr lang="ru-RU" sz="1400" b="1" smtClean="0">
                <a:solidFill>
                  <a:schemeClr val="bg1"/>
                </a:solidFill>
              </a:rPr>
            </a:br>
            <a:r>
              <a:rPr lang="ru-RU" sz="1400" b="1" smtClean="0">
                <a:solidFill>
                  <a:schemeClr val="bg1"/>
                </a:solidFill>
              </a:rPr>
              <a:t>В ПРОДУКТЕ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659563" y="1946300"/>
            <a:ext cx="1878012" cy="1368425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mtClean="0">
                <a:solidFill>
                  <a:schemeClr val="bg1"/>
                </a:solidFill>
              </a:rPr>
              <a:t>ОТСУТСТВИЕ</a:t>
            </a:r>
            <a:br>
              <a:rPr lang="ru-RU" sz="1400" b="1" smtClean="0">
                <a:solidFill>
                  <a:schemeClr val="bg1"/>
                </a:solidFill>
              </a:rPr>
            </a:br>
            <a:r>
              <a:rPr lang="ru-RU" sz="1400" b="1" smtClean="0">
                <a:solidFill>
                  <a:schemeClr val="bg1"/>
                </a:solidFill>
              </a:rPr>
              <a:t>АЛЬТЕРНАТИВ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25604" name="Прямоугольник 6"/>
          <p:cNvSpPr>
            <a:spLocks noChangeArrowheads="1"/>
          </p:cNvSpPr>
          <p:nvPr/>
        </p:nvSpPr>
        <p:spPr bwMode="auto">
          <a:xfrm>
            <a:off x="971600" y="1196752"/>
            <a:ext cx="5616575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Не существует какой-то одной выигрышной стратегии продаж</a:t>
            </a:r>
            <a:r>
              <a:rPr lang="ru-RU" altLang="ru-RU" sz="2000" dirty="0"/>
              <a:t>. Каждый успешный продавец добился успеха по-разному, комбинируя наиболее выигрышные техники и приёмы </a:t>
            </a:r>
            <a:br>
              <a:rPr lang="ru-RU" altLang="ru-RU" sz="2000" dirty="0"/>
            </a:br>
            <a:r>
              <a:rPr lang="ru-RU" altLang="ru-RU" sz="2000" dirty="0"/>
              <a:t>и используя собственные приёмы и «фишки».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Продавец должен владеть разными </a:t>
            </a:r>
            <a:r>
              <a:rPr lang="ru-RU" altLang="ru-RU" sz="2000" b="1" dirty="0"/>
              <a:t>способами</a:t>
            </a:r>
            <a:r>
              <a:rPr lang="ru-RU" altLang="ru-RU" sz="2000" dirty="0"/>
              <a:t>, </a:t>
            </a:r>
            <a:r>
              <a:rPr lang="ru-RU" altLang="ru-RU" sz="2000" b="1" dirty="0"/>
              <a:t>техниками</a:t>
            </a:r>
            <a:r>
              <a:rPr lang="ru-RU" altLang="ru-RU" sz="2000" dirty="0"/>
              <a:t> и </a:t>
            </a:r>
            <a:r>
              <a:rPr lang="ru-RU" altLang="ru-RU" sz="2000" b="1" dirty="0"/>
              <a:t>технологиями</a:t>
            </a:r>
            <a:r>
              <a:rPr lang="ru-RU" altLang="ru-RU" sz="2000" dirty="0"/>
              <a:t> продаж, чтобы охватить максимально широкий круг клиентов </a:t>
            </a:r>
            <a:br>
              <a:rPr lang="ru-RU" altLang="ru-RU" sz="2000" dirty="0"/>
            </a:br>
            <a:r>
              <a:rPr lang="ru-RU" altLang="ru-RU" sz="2000" dirty="0"/>
              <a:t>и иметь возможность взаимодействия с ними </a:t>
            </a:r>
            <a:br>
              <a:rPr lang="ru-RU" altLang="ru-RU" sz="2000" dirty="0"/>
            </a:br>
            <a:r>
              <a:rPr lang="ru-RU" altLang="ru-RU" sz="2000" dirty="0"/>
              <a:t>на их уровне и удобным им способом.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Все действия</a:t>
            </a:r>
            <a:r>
              <a:rPr lang="ru-RU" altLang="ru-RU" sz="2000" dirty="0"/>
              <a:t>, которые совершает продавец </a:t>
            </a:r>
            <a:br>
              <a:rPr lang="ru-RU" altLang="ru-RU" sz="2000" dirty="0"/>
            </a:br>
            <a:r>
              <a:rPr lang="ru-RU" altLang="ru-RU" sz="2000" dirty="0"/>
              <a:t>в рамках процесса личной продажи, влияют </a:t>
            </a:r>
            <a:br>
              <a:rPr lang="ru-RU" altLang="ru-RU" sz="2000" dirty="0"/>
            </a:br>
            <a:r>
              <a:rPr lang="ru-RU" altLang="ru-RU" sz="2000" dirty="0"/>
              <a:t>на отношение покупателя к предлагаемому товару или услуге, бренду и торговой марке, лично продавцу, его профессии, компании, и, соответственно, на конечный результат сделки.</a:t>
            </a:r>
          </a:p>
        </p:txBody>
      </p:sp>
      <p:sp>
        <p:nvSpPr>
          <p:cNvPr id="2560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F83961-87B2-4E90-A79E-9AA484C3BC46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ru-RU" sz="1000" smtClean="0"/>
          </a:p>
        </p:txBody>
      </p:sp>
      <p:sp>
        <p:nvSpPr>
          <p:cNvPr id="25606" name="Нижний колонтитул 3"/>
          <p:cNvSpPr txBox="1">
            <a:spLocks/>
          </p:cNvSpPr>
          <p:nvPr/>
        </p:nvSpPr>
        <p:spPr bwMode="auto">
          <a:xfrm>
            <a:off x="611188" y="620713"/>
            <a:ext cx="4321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Особенности личных продаж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59563" y="2917850"/>
            <a:ext cx="1878012" cy="136842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mtClean="0">
                <a:solidFill>
                  <a:schemeClr val="bg1"/>
                </a:solidFill>
              </a:rPr>
              <a:t>ЛИЧНОСТЬ</a:t>
            </a:r>
            <a:br>
              <a:rPr lang="ru-RU" sz="1400" b="1" smtClean="0">
                <a:solidFill>
                  <a:schemeClr val="bg1"/>
                </a:solidFill>
              </a:rPr>
            </a:br>
            <a:r>
              <a:rPr lang="ru-RU" sz="1400" b="1" smtClean="0">
                <a:solidFill>
                  <a:schemeClr val="bg1"/>
                </a:solidFill>
              </a:rPr>
              <a:t>ПРОДАВЦА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659563" y="3925912"/>
            <a:ext cx="1878012" cy="1368425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mtClean="0">
                <a:solidFill>
                  <a:schemeClr val="bg1"/>
                </a:solidFill>
              </a:rPr>
              <a:t>ЦЕНА +</a:t>
            </a:r>
            <a:br>
              <a:rPr lang="ru-RU" sz="1400" b="1" smtClean="0">
                <a:solidFill>
                  <a:schemeClr val="bg1"/>
                </a:solidFill>
              </a:rPr>
            </a:br>
            <a:r>
              <a:rPr lang="ru-RU" sz="1400" b="1" smtClean="0">
                <a:solidFill>
                  <a:schemeClr val="bg1"/>
                </a:solidFill>
              </a:rPr>
              <a:t>ФУНКЦИОНАЛ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659563" y="4868887"/>
            <a:ext cx="1878012" cy="13684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mtClean="0">
                <a:solidFill>
                  <a:schemeClr val="bg1"/>
                </a:solidFill>
              </a:rPr>
              <a:t>ОТНОШЕНИЕ / СЕРВИС</a:t>
            </a:r>
            <a:endParaRPr lang="ru-RU" sz="1400" b="1">
              <a:solidFill>
                <a:schemeClr val="bg1"/>
              </a:solidFill>
            </a:endParaRPr>
          </a:p>
        </p:txBody>
      </p:sp>
      <p:grpSp>
        <p:nvGrpSpPr>
          <p:cNvPr id="25610" name="Группа 1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5611" name="Рисунок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06041" y="5570086"/>
            <a:ext cx="502394" cy="868771"/>
            <a:chOff x="8172400" y="836712"/>
            <a:chExt cx="502394" cy="868771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" name="Трапеция 20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8" name="Овал 17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14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ижний колонтитул 3"/>
          <p:cNvSpPr txBox="1">
            <a:spLocks/>
          </p:cNvSpPr>
          <p:nvPr/>
        </p:nvSpPr>
        <p:spPr bwMode="auto">
          <a:xfrm>
            <a:off x="574675" y="574675"/>
            <a:ext cx="25908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О ведущем</a:t>
            </a:r>
          </a:p>
        </p:txBody>
      </p:sp>
      <p:sp>
        <p:nvSpPr>
          <p:cNvPr id="33" name="AutoShape 2"/>
          <p:cNvSpPr>
            <a:spLocks/>
          </p:cNvSpPr>
          <p:nvPr/>
        </p:nvSpPr>
        <p:spPr bwMode="auto">
          <a:xfrm>
            <a:off x="3491880" y="1355078"/>
            <a:ext cx="4892675" cy="4679974"/>
          </a:xfrm>
          <a:custGeom>
            <a:avLst/>
            <a:gdLst>
              <a:gd name="T0" fmla="*/ 3599036 w 21600"/>
              <a:gd name="T1" fmla="*/ 1051210 h 21600"/>
              <a:gd name="T2" fmla="*/ 3599036 w 21600"/>
              <a:gd name="T3" fmla="*/ 1051210 h 21600"/>
              <a:gd name="T4" fmla="*/ 3599036 w 21600"/>
              <a:gd name="T5" fmla="*/ 1051210 h 21600"/>
              <a:gd name="T6" fmla="*/ 3599036 w 21600"/>
              <a:gd name="T7" fmla="*/ 105121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81000" indent="-3810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1pPr>
            <a:lvl2pPr marL="742950" indent="-28575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2pPr>
            <a:lvl3pPr marL="11430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3pPr>
            <a:lvl4pPr marL="16002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4pPr>
            <a:lvl5pPr marL="20574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defRPr/>
            </a:pPr>
            <a:r>
              <a:rPr lang="ru-RU" altLang="ru-RU" sz="2000" b="1">
                <a:solidFill>
                  <a:schemeClr val="tx1"/>
                </a:solidFill>
              </a:rPr>
              <a:t>Опыт и текущие </a:t>
            </a:r>
            <a:r>
              <a:rPr lang="ru-RU" altLang="ru-RU" sz="2000" b="1" smtClean="0">
                <a:solidFill>
                  <a:schemeClr val="tx1"/>
                </a:solidFill>
              </a:rPr>
              <a:t>активности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defRPr/>
            </a:pPr>
            <a:r>
              <a:rPr lang="ru-RU" altLang="ru-RU" sz="500" b="1">
                <a:solidFill>
                  <a:schemeClr val="tx1"/>
                </a:solidFill>
              </a:rPr>
              <a:t> </a:t>
            </a:r>
            <a:endParaRPr lang="ru-RU" altLang="ru-RU" sz="50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smtClean="0">
                <a:solidFill>
                  <a:schemeClr val="tx1"/>
                </a:solidFill>
              </a:rPr>
              <a:t>20 </a:t>
            </a:r>
            <a:r>
              <a:rPr lang="ru-RU" altLang="ru-RU" sz="1800" dirty="0">
                <a:solidFill>
                  <a:schemeClr val="tx1"/>
                </a:solidFill>
              </a:rPr>
              <a:t>лет</a:t>
            </a:r>
            <a:r>
              <a:rPr lang="en-US" altLang="ru-RU" sz="1800" dirty="0">
                <a:solidFill>
                  <a:schemeClr val="tx1"/>
                </a:solidFill>
              </a:rPr>
              <a:t> </a:t>
            </a:r>
            <a:r>
              <a:rPr lang="ru-RU" altLang="ru-RU" sz="1800" dirty="0">
                <a:solidFill>
                  <a:schemeClr val="tx1"/>
                </a:solidFill>
              </a:rPr>
              <a:t>в продажах и управлении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dirty="0">
                <a:solidFill>
                  <a:schemeClr val="tx1"/>
                </a:solidFill>
              </a:rPr>
              <a:t>Личные продажи </a:t>
            </a:r>
            <a:r>
              <a:rPr lang="en-US" altLang="ru-RU" sz="1800">
                <a:solidFill>
                  <a:schemeClr val="tx1"/>
                </a:solidFill>
              </a:rPr>
              <a:t>– $50M</a:t>
            </a:r>
            <a:r>
              <a:rPr lang="en-US" altLang="ru-RU" sz="1800" dirty="0">
                <a:solidFill>
                  <a:schemeClr val="tx1"/>
                </a:solidFill>
              </a:rPr>
              <a:t>+</a:t>
            </a:r>
            <a:endParaRPr lang="ru-RU" altLang="ru-RU" sz="18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dirty="0">
                <a:solidFill>
                  <a:schemeClr val="tx1"/>
                </a:solidFill>
              </a:rPr>
              <a:t>Генеральный директор </a:t>
            </a:r>
            <a:r>
              <a:rPr lang="ru-RU" altLang="ru-RU" sz="1800" dirty="0" err="1">
                <a:solidFill>
                  <a:schemeClr val="tx1"/>
                </a:solidFill>
              </a:rPr>
              <a:t>Expert</a:t>
            </a:r>
            <a:r>
              <a:rPr lang="ru-RU" altLang="ru-RU" sz="1800" dirty="0">
                <a:solidFill>
                  <a:schemeClr val="tx1"/>
                </a:solidFill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</a:rPr>
              <a:t>Systems</a:t>
            </a:r>
            <a:endParaRPr lang="ru-RU" altLang="ru-RU" sz="18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dirty="0">
                <a:solidFill>
                  <a:schemeClr val="tx1"/>
                </a:solidFill>
              </a:rPr>
              <a:t>Основатель и ведущий клуба </a:t>
            </a:r>
            <a:r>
              <a:rPr lang="ru-RU" altLang="ru-RU" sz="1800" dirty="0" err="1">
                <a:solidFill>
                  <a:schemeClr val="tx1"/>
                </a:solidFill>
              </a:rPr>
              <a:t>SalesPortal</a:t>
            </a:r>
            <a:endParaRPr lang="ru-RU" altLang="ru-RU" sz="1800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dirty="0">
                <a:solidFill>
                  <a:schemeClr val="tx1"/>
                </a:solidFill>
              </a:rPr>
              <a:t>Автор облачного сервиса bpe24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dirty="0">
                <a:solidFill>
                  <a:schemeClr val="tx1"/>
                </a:solidFill>
              </a:rPr>
              <a:t>Публичная и </a:t>
            </a:r>
            <a:r>
              <a:rPr lang="ru-RU" altLang="ru-RU" sz="1800" dirty="0" err="1">
                <a:solidFill>
                  <a:schemeClr val="tx1"/>
                </a:solidFill>
              </a:rPr>
              <a:t>медийная</a:t>
            </a:r>
            <a:r>
              <a:rPr lang="ru-RU" altLang="ru-RU" sz="1800" dirty="0">
                <a:solidFill>
                  <a:schemeClr val="tx1"/>
                </a:solidFill>
              </a:rPr>
              <a:t> деятельность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dirty="0">
                <a:solidFill>
                  <a:schemeClr val="tx1"/>
                </a:solidFill>
              </a:rPr>
              <a:t>Тренинги </a:t>
            </a:r>
            <a:r>
              <a:rPr lang="ru-RU" altLang="ru-RU" sz="1800">
                <a:solidFill>
                  <a:schemeClr val="tx1"/>
                </a:solidFill>
              </a:rPr>
              <a:t>и консалтинг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ru-RU" altLang="ru-RU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defRPr/>
            </a:pPr>
            <a:r>
              <a:rPr lang="ru-RU" altLang="ru-RU" sz="2000" b="1">
                <a:solidFill>
                  <a:schemeClr val="tx1"/>
                </a:solidFill>
              </a:rPr>
              <a:t>Персональная </a:t>
            </a:r>
            <a:r>
              <a:rPr lang="ru-RU" altLang="ru-RU" sz="2000" b="1" smtClean="0">
                <a:solidFill>
                  <a:schemeClr val="tx1"/>
                </a:solidFill>
              </a:rPr>
              <a:t>специализация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defRPr/>
            </a:pPr>
            <a:r>
              <a:rPr lang="ru-RU" altLang="ru-RU" sz="500" b="1">
                <a:solidFill>
                  <a:schemeClr val="tx1"/>
                </a:solidFill>
              </a:rPr>
              <a:t> </a:t>
            </a:r>
            <a:endParaRPr lang="ru-RU" altLang="ru-RU" sz="50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 smtClean="0">
                <a:solidFill>
                  <a:schemeClr val="tx1"/>
                </a:solidFill>
              </a:rPr>
              <a:t>Личные </a:t>
            </a:r>
            <a:r>
              <a:rPr lang="ru-RU" altLang="ru-RU" sz="1800">
                <a:solidFill>
                  <a:schemeClr val="tx1"/>
                </a:solidFill>
              </a:rPr>
              <a:t>продажи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>
                <a:solidFill>
                  <a:schemeClr val="tx1"/>
                </a:solidFill>
              </a:rPr>
              <a:t>Управление продажами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>
                <a:solidFill>
                  <a:schemeClr val="tx1"/>
                </a:solidFill>
              </a:rPr>
              <a:t>Маркетинг и продвижение бизнеса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>
                <a:solidFill>
                  <a:schemeClr val="tx1"/>
                </a:solidFill>
              </a:rPr>
              <a:t>Стратегическое планирование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>
                <a:solidFill>
                  <a:schemeClr val="tx1"/>
                </a:solidFill>
              </a:rPr>
              <a:t>Стартапы и развитие проектов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1800">
                <a:solidFill>
                  <a:schemeClr val="tx1"/>
                </a:solidFill>
              </a:rPr>
              <a:t>Личная эффективность и коучинг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ru-RU" alt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04" name="Прямоугольник 3"/>
          <p:cNvSpPr>
            <a:spLocks noChangeArrowheads="1"/>
          </p:cNvSpPr>
          <p:nvPr/>
        </p:nvSpPr>
        <p:spPr bwMode="auto">
          <a:xfrm>
            <a:off x="579339" y="3501008"/>
            <a:ext cx="212045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smtClean="0"/>
              <a:t>Михаил Люфанов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smtClean="0">
                <a:hlinkClick r:id="rId2"/>
              </a:rPr>
              <a:t>mike@salesportal.ru</a:t>
            </a:r>
            <a:endParaRPr lang="en-US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smtClean="0"/>
              <a:t>8-903-719-98-07</a:t>
            </a:r>
            <a:endParaRPr lang="ru-RU" altLang="ru-RU" sz="180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smtClean="0"/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1800"/>
              <a:t>@</a:t>
            </a:r>
            <a:r>
              <a:rPr lang="en-US" altLang="ru-RU" sz="1800" smtClean="0"/>
              <a:t>MikeLufanov</a:t>
            </a:r>
            <a:endParaRPr lang="ru-RU" altLang="ru-RU" sz="1800"/>
          </a:p>
        </p:txBody>
      </p:sp>
      <p:sp>
        <p:nvSpPr>
          <p:cNvPr id="410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100FBE-B9AF-4ECE-BE6A-66C08F3285C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ru-RU" sz="1000" smtClean="0"/>
          </a:p>
        </p:txBody>
      </p:sp>
      <p:sp>
        <p:nvSpPr>
          <p:cNvPr id="4106" name="Line 19"/>
          <p:cNvSpPr>
            <a:spLocks noChangeShapeType="1"/>
          </p:cNvSpPr>
          <p:nvPr/>
        </p:nvSpPr>
        <p:spPr bwMode="auto">
          <a:xfrm>
            <a:off x="3059832" y="1125538"/>
            <a:ext cx="0" cy="4895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8" y="1412776"/>
            <a:ext cx="1952650" cy="1952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4108" name="Группа 1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109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3" y="4437112"/>
            <a:ext cx="1892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72D4A2-DFD6-4130-9770-C69D12B96196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7" y="942975"/>
            <a:ext cx="52022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Доверие, уважение, мотивация и поведение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628" name="Прямоугольник 1"/>
          <p:cNvSpPr>
            <a:spLocks noChangeArrowheads="1"/>
          </p:cNvSpPr>
          <p:nvPr/>
        </p:nvSpPr>
        <p:spPr bwMode="auto">
          <a:xfrm>
            <a:off x="971550" y="1844675"/>
            <a:ext cx="45720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Даже в «коротких продажах» </a:t>
            </a:r>
            <a:br>
              <a:rPr lang="ru-RU" altLang="ru-RU" sz="2000"/>
            </a:br>
            <a:r>
              <a:rPr lang="ru-RU" altLang="ru-RU" sz="2000"/>
              <a:t>с минимальными транзакциями </a:t>
            </a:r>
            <a:br>
              <a:rPr lang="ru-RU" altLang="ru-RU" sz="2000"/>
            </a:br>
            <a:r>
              <a:rPr lang="ru-RU" altLang="ru-RU" sz="2000"/>
              <a:t>между продавцом и клиентом должны появится </a:t>
            </a:r>
            <a:r>
              <a:rPr lang="ru-RU" altLang="ru-RU" sz="2000" b="1"/>
              <a:t>доверие</a:t>
            </a:r>
            <a:r>
              <a:rPr lang="ru-RU" altLang="ru-RU" sz="2000"/>
              <a:t> и </a:t>
            </a:r>
            <a:r>
              <a:rPr lang="ru-RU" altLang="ru-RU" sz="2000" b="1"/>
              <a:t>уважение</a:t>
            </a:r>
            <a:r>
              <a:rPr lang="ru-RU" altLang="ru-RU" sz="2000"/>
              <a:t>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ru-RU" altLang="ru-RU" sz="2000"/>
              <a:t>Понимание</a:t>
            </a:r>
            <a:r>
              <a:rPr lang="ru-RU" altLang="ru-RU" sz="2000" b="1"/>
              <a:t> мотивации </a:t>
            </a:r>
            <a:r>
              <a:rPr lang="ru-RU" altLang="ru-RU" sz="2000"/>
              <a:t>людей, которые планируют </a:t>
            </a:r>
            <a:r>
              <a:rPr lang="ru-RU" altLang="ru-RU" sz="2000" b="1"/>
              <a:t>проинвестировать</a:t>
            </a:r>
            <a:r>
              <a:rPr lang="ru-RU" altLang="ru-RU" sz="2000"/>
              <a:t> свои деньги в предлагаемое вами решение – первый шаг на пути к изучению элементов </a:t>
            </a:r>
            <a:r>
              <a:rPr lang="ru-RU" altLang="ru-RU" sz="2000" b="1"/>
              <a:t>поведения</a:t>
            </a:r>
            <a:r>
              <a:rPr lang="ru-RU" altLang="ru-RU" sz="2000"/>
              <a:t> и навыков, которые нужны продавцу, чтобы уметь строить долгосрочные отношения.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59475" y="671513"/>
            <a:ext cx="2644775" cy="1231900"/>
          </a:xfrm>
          <a:prstGeom prst="rect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/>
              <a:t>Доверие</a:t>
            </a:r>
            <a:r>
              <a:rPr lang="ru-RU"/>
              <a:t> рождается вследствие честности </a:t>
            </a:r>
            <a:br>
              <a:rPr lang="ru-RU"/>
            </a:br>
            <a:r>
              <a:rPr lang="ru-RU"/>
              <a:t>и искреннего желания помочь.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59475" y="2090738"/>
            <a:ext cx="2644775" cy="1231900"/>
          </a:xfrm>
          <a:prstGeom prst="rect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/>
              <a:t>Уважение</a:t>
            </a:r>
            <a:r>
              <a:rPr lang="ru-RU"/>
              <a:t> рождается</a:t>
            </a:r>
            <a:br>
              <a:rPr lang="ru-RU"/>
            </a:br>
            <a:r>
              <a:rPr lang="ru-RU"/>
              <a:t>от доказанного опыта, уровня экспертизы</a:t>
            </a:r>
            <a:br>
              <a:rPr lang="ru-RU"/>
            </a:br>
            <a:r>
              <a:rPr lang="ru-RU"/>
              <a:t>и внимания к деталям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64238" y="3479800"/>
            <a:ext cx="2646362" cy="12319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Мотивация</a:t>
            </a:r>
            <a:r>
              <a:rPr lang="ru-RU">
                <a:solidFill>
                  <a:schemeClr val="bg1"/>
                </a:solidFill>
              </a:rPr>
              <a:t> купить – причины, которые заставляют клиента выбрать ваш продукт.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964238" y="4841875"/>
            <a:ext cx="2646362" cy="123190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Поведение</a:t>
            </a:r>
            <a:r>
              <a:rPr lang="ru-RU">
                <a:solidFill>
                  <a:schemeClr val="bg1"/>
                </a:solidFill>
              </a:rPr>
              <a:t> </a:t>
            </a:r>
            <a:r>
              <a:rPr lang="ru-RU" smtClean="0">
                <a:solidFill>
                  <a:schemeClr val="bg1"/>
                </a:solidFill>
              </a:rPr>
              <a:t>– набор реакций и действий </a:t>
            </a:r>
            <a:r>
              <a:rPr lang="ru-RU">
                <a:solidFill>
                  <a:schemeClr val="bg1"/>
                </a:solidFill>
              </a:rPr>
              <a:t>клиента, реагирующего на ваше предложение.</a:t>
            </a:r>
          </a:p>
        </p:txBody>
      </p:sp>
      <p:grpSp>
        <p:nvGrpSpPr>
          <p:cNvPr id="26633" name="Группа 1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6634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6"/>
          <p:cNvSpPr>
            <a:spLocks noChangeArrowheads="1"/>
          </p:cNvSpPr>
          <p:nvPr/>
        </p:nvSpPr>
        <p:spPr bwMode="auto">
          <a:xfrm>
            <a:off x="1042988" y="1484313"/>
            <a:ext cx="4824412" cy="437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None/>
            </a:pPr>
            <a:r>
              <a:rPr lang="ru-RU" altLang="ru-RU" sz="2000" b="1"/>
              <a:t>Эффективность личных продаж </a:t>
            </a:r>
            <a:r>
              <a:rPr lang="ru-RU" altLang="ru-RU" sz="2000"/>
              <a:t>зависит от многих факторов, к главным из которых относятся: способность постоянно учиться, упорство, последовательность, работоспособность, умение держать удар, желание развивать личную харизму </a:t>
            </a:r>
            <a:br>
              <a:rPr lang="ru-RU" altLang="ru-RU" sz="2000"/>
            </a:br>
            <a:r>
              <a:rPr lang="ru-RU" altLang="ru-RU" sz="2000"/>
              <a:t>и способность фокусироваться на своей цели.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smtClean="0"/>
              <a:t>Не </a:t>
            </a:r>
            <a:r>
              <a:rPr lang="ru-RU" altLang="ru-RU" sz="2000" b="1" dirty="0"/>
              <a:t>ждите </a:t>
            </a:r>
            <a:r>
              <a:rPr lang="ru-RU" altLang="ru-RU" sz="2000" dirty="0"/>
              <a:t>мотивирующих действий </a:t>
            </a:r>
            <a:br>
              <a:rPr lang="ru-RU" altLang="ru-RU" sz="2000" dirty="0"/>
            </a:br>
            <a:r>
              <a:rPr lang="ru-RU" altLang="ru-RU" sz="2000" dirty="0"/>
              <a:t>со стороны начальства и организации, </a:t>
            </a:r>
            <a:br>
              <a:rPr lang="ru-RU" altLang="ru-RU" sz="2000" dirty="0"/>
            </a:br>
            <a:r>
              <a:rPr lang="ru-RU" altLang="ru-RU" sz="2000" dirty="0"/>
              <a:t>в которой вы работаете.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Мотивация – это огонь изнутри. </a:t>
            </a:r>
            <a:r>
              <a:rPr lang="ru-RU" altLang="ru-RU" sz="2000" dirty="0"/>
              <a:t>Никто не зажжёт его за вас. Ищите свою мотивацию в своих целях и в методах их достижения.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Прямой путь </a:t>
            </a:r>
            <a:r>
              <a:rPr lang="ru-RU" altLang="ru-RU" sz="2000" dirty="0"/>
              <a:t>к достижению своих целей лежит через эффективность </a:t>
            </a:r>
            <a:r>
              <a:rPr lang="ru-RU" altLang="ru-RU" sz="2000"/>
              <a:t>продаж</a:t>
            </a:r>
            <a:r>
              <a:rPr lang="ru-RU" altLang="ru-RU" sz="2000" smtClean="0"/>
              <a:t>.</a:t>
            </a:r>
            <a:endParaRPr lang="ru-RU" altLang="ru-RU" sz="2000" dirty="0"/>
          </a:p>
        </p:txBody>
      </p:sp>
      <p:sp>
        <p:nvSpPr>
          <p:cNvPr id="2765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019B67-6A3A-403C-B668-CAB0FA241656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ru-RU" sz="1000" smtClean="0"/>
          </a:p>
        </p:txBody>
      </p:sp>
      <p:sp>
        <p:nvSpPr>
          <p:cNvPr id="27652" name="Нижний колонтитул 3"/>
          <p:cNvSpPr txBox="1">
            <a:spLocks/>
          </p:cNvSpPr>
          <p:nvPr/>
        </p:nvSpPr>
        <p:spPr bwMode="auto">
          <a:xfrm>
            <a:off x="971550" y="752475"/>
            <a:ext cx="4608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Мотивация продавца</a:t>
            </a:r>
          </a:p>
        </p:txBody>
      </p:sp>
      <p:grpSp>
        <p:nvGrpSpPr>
          <p:cNvPr id="27653" name="Группа 1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7654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52976"/>
              </p:ext>
            </p:extLst>
          </p:nvPr>
        </p:nvGraphicFramePr>
        <p:xfrm>
          <a:off x="6146690" y="1268760"/>
          <a:ext cx="2518679" cy="431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37" name="Image" r:id="rId4" imgW="4749120" imgH="8126640" progId="Photoshop.Image.12">
                  <p:embed/>
                </p:oleObj>
              </mc:Choice>
              <mc:Fallback>
                <p:oleObj name="Image" r:id="rId4" imgW="4749120" imgH="81266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690" y="1268760"/>
                        <a:ext cx="2518679" cy="431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46689" y="5578798"/>
            <a:ext cx="2518679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Arnold Schwarzenegger</a:t>
            </a:r>
            <a:endParaRPr lang="ru-RU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755650" y="2060575"/>
            <a:ext cx="7920038" cy="288925"/>
          </a:xfrm>
          <a:prstGeom prst="flowChartProcess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755650" y="2794000"/>
            <a:ext cx="7920038" cy="288925"/>
          </a:xfrm>
          <a:prstGeom prst="flowChartProcess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55650" y="3489325"/>
            <a:ext cx="7920038" cy="288925"/>
          </a:xfrm>
          <a:prstGeom prst="flowChartProcess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55650" y="4213225"/>
            <a:ext cx="7920038" cy="288925"/>
          </a:xfrm>
          <a:prstGeom prst="flowChartProcess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55650" y="4946650"/>
            <a:ext cx="7920038" cy="288925"/>
          </a:xfrm>
          <a:prstGeom prst="flowChartProcess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9" name="Прямоугольник 6"/>
          <p:cNvSpPr>
            <a:spLocks noChangeArrowheads="1"/>
          </p:cNvSpPr>
          <p:nvPr/>
        </p:nvSpPr>
        <p:spPr bwMode="auto">
          <a:xfrm>
            <a:off x="971550" y="1708150"/>
            <a:ext cx="3457575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Отношение руководства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Отношение к себе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Отношения с коллегами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Размер зарплаты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Выполнение личных целей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Карьерный рост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Саморазвитие и опыт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Риск потери работы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Настроение и самооценка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Получение новых </a:t>
            </a:r>
            <a:r>
              <a:rPr lang="ru-RU" altLang="ru-RU" sz="2000" dirty="0" err="1"/>
              <a:t>лидов</a:t>
            </a:r>
            <a:endParaRPr lang="ru-RU" altLang="ru-RU" sz="2000" dirty="0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Бонусы и другие привилегии</a:t>
            </a:r>
          </a:p>
        </p:txBody>
      </p:sp>
      <p:sp>
        <p:nvSpPr>
          <p:cNvPr id="2868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E7B68A-39CA-4DDD-B4F6-1F0B854E288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ru-RU" sz="1000" smtClean="0"/>
          </a:p>
        </p:txBody>
      </p:sp>
      <p:sp>
        <p:nvSpPr>
          <p:cNvPr id="28681" name="Нижний колонтитул 3"/>
          <p:cNvSpPr txBox="1">
            <a:spLocks/>
          </p:cNvSpPr>
          <p:nvPr/>
        </p:nvSpPr>
        <p:spPr bwMode="auto">
          <a:xfrm>
            <a:off x="971550" y="752475"/>
            <a:ext cx="65849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Главная цель продавца – выполнение </a:t>
            </a:r>
            <a:r>
              <a:rPr lang="ru-RU" altLang="ru-RU" sz="2000">
                <a:solidFill>
                  <a:schemeClr val="bg1"/>
                </a:solidFill>
              </a:rPr>
              <a:t>плана </a:t>
            </a:r>
            <a:r>
              <a:rPr lang="ru-RU" altLang="ru-RU" sz="2000" smtClean="0">
                <a:solidFill>
                  <a:schemeClr val="bg1"/>
                </a:solidFill>
              </a:rPr>
              <a:t>продаж!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28682" name="Прямоугольник 6"/>
          <p:cNvSpPr>
            <a:spLocks noChangeArrowheads="1"/>
          </p:cNvSpPr>
          <p:nvPr/>
        </p:nvSpPr>
        <p:spPr bwMode="auto">
          <a:xfrm>
            <a:off x="4498975" y="1354138"/>
            <a:ext cx="1944688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 err="1"/>
              <a:t>Невыполнил</a:t>
            </a:r>
            <a:endParaRPr lang="ru-RU" altLang="ru-RU" sz="2000" b="1" dirty="0"/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Негативное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Негативное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Напряжённые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Низкий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Откладывается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Замедляется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Замедляется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Повышается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Снижается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Маловероятно</a:t>
            </a:r>
            <a:endParaRPr lang="ru-RU" altLang="ru-RU" sz="2000" dirty="0"/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Достаются другим</a:t>
            </a:r>
          </a:p>
        </p:txBody>
      </p:sp>
      <p:sp>
        <p:nvSpPr>
          <p:cNvPr id="28683" name="Прямоугольник 6"/>
          <p:cNvSpPr>
            <a:spLocks noChangeArrowheads="1"/>
          </p:cNvSpPr>
          <p:nvPr/>
        </p:nvSpPr>
        <p:spPr bwMode="auto">
          <a:xfrm>
            <a:off x="6659563" y="1355725"/>
            <a:ext cx="194468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Выполнил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Отличное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Ещё лучше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Позитивные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Высокий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Приближается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Ускоряется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Ускоряется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Исчезает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Повышается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Само собой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5B8F15"/>
                </a:solidFill>
              </a:rPr>
              <a:t>В полном объёме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5650" y="1695450"/>
            <a:ext cx="79200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65900" y="1284288"/>
            <a:ext cx="0" cy="4665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356100" y="1284288"/>
            <a:ext cx="0" cy="4665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87" name="Группа 2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8688" name="Рисунок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6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6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6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6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6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8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Напишите факторы,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в наибольшей степени влияющие на успех ваших продаж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36392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Напишите предложения, реализовав которые компания увеличит продажи на 10%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Напишите 5 приказов, которые вы издали бы, будь вы директор вашей компании.</a:t>
            </a:r>
          </a:p>
        </p:txBody>
      </p:sp>
    </p:spTree>
    <p:extLst>
      <p:ext uri="{BB962C8B-B14F-4D97-AF65-F5344CB8AC3E}">
        <p14:creationId xmlns:p14="http://schemas.microsoft.com/office/powerpoint/2010/main" val="13670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8"/>
          <p:cNvSpPr>
            <a:spLocks noChangeArrowheads="1"/>
          </p:cNvSpPr>
          <p:nvPr/>
        </p:nvSpPr>
        <p:spPr bwMode="auto">
          <a:xfrm>
            <a:off x="5435600" y="1916113"/>
            <a:ext cx="3708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5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Личная эффективность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Пока у продавца нет личной цели, в достижении которой ему может помочь его компания – он будет неэффективен.</a:t>
            </a:r>
          </a:p>
        </p:txBody>
      </p:sp>
      <p:sp>
        <p:nvSpPr>
          <p:cNvPr id="31748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31749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752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8"/>
          <p:cNvSpPr>
            <a:spLocks noChangeArrowheads="1"/>
          </p:cNvSpPr>
          <p:nvPr/>
        </p:nvSpPr>
        <p:spPr bwMode="auto">
          <a:xfrm>
            <a:off x="1376363" y="2133600"/>
            <a:ext cx="63912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«Правило 4П»: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Невозможно стать успешным </a:t>
            </a:r>
            <a:r>
              <a:rPr lang="ru-RU" altLang="ru-RU">
                <a:solidFill>
                  <a:srgbClr val="C86FCF"/>
                </a:solidFill>
              </a:rPr>
              <a:t>п</a:t>
            </a:r>
            <a:r>
              <a:rPr lang="ru-RU" altLang="ru-RU">
                <a:solidFill>
                  <a:schemeClr val="bg1"/>
                </a:solidFill>
              </a:rPr>
              <a:t>родавцом, не будучи </a:t>
            </a:r>
            <a:r>
              <a:rPr lang="ru-RU" altLang="ru-RU">
                <a:solidFill>
                  <a:srgbClr val="FFFF00"/>
                </a:solidFill>
              </a:rPr>
              <a:t>п</a:t>
            </a:r>
            <a:r>
              <a:rPr lang="ru-RU" altLang="ru-RU">
                <a:solidFill>
                  <a:schemeClr val="bg1"/>
                </a:solidFill>
              </a:rPr>
              <a:t>онятным, </a:t>
            </a:r>
            <a:r>
              <a:rPr lang="ru-RU" altLang="ru-RU">
                <a:solidFill>
                  <a:srgbClr val="9AE23A"/>
                </a:solidFill>
              </a:rPr>
              <a:t>п</a:t>
            </a:r>
            <a:r>
              <a:rPr lang="ru-RU" altLang="ru-RU">
                <a:solidFill>
                  <a:schemeClr val="bg1"/>
                </a:solidFill>
              </a:rPr>
              <a:t>олезным и </a:t>
            </a:r>
            <a:r>
              <a:rPr lang="ru-RU" altLang="ru-RU">
                <a:solidFill>
                  <a:srgbClr val="FFD347"/>
                </a:solidFill>
              </a:rPr>
              <a:t>п</a:t>
            </a:r>
            <a:r>
              <a:rPr lang="ru-RU" altLang="ru-RU">
                <a:solidFill>
                  <a:schemeClr val="bg1"/>
                </a:solidFill>
              </a:rPr>
              <a:t>озитивным.</a:t>
            </a:r>
          </a:p>
        </p:txBody>
      </p:sp>
      <p:grpSp>
        <p:nvGrpSpPr>
          <p:cNvPr id="45059" name="Группа 7"/>
          <p:cNvGrpSpPr>
            <a:grpSpLocks/>
          </p:cNvGrpSpPr>
          <p:nvPr/>
        </p:nvGrpSpPr>
        <p:grpSpPr bwMode="auto">
          <a:xfrm>
            <a:off x="4035425" y="4302125"/>
            <a:ext cx="1001713" cy="1008063"/>
            <a:chOff x="3923929" y="4293096"/>
            <a:chExt cx="1002927" cy="1008930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4294265" y="4293096"/>
              <a:ext cx="71524" cy="360673"/>
            </a:xfrm>
            <a:prstGeom prst="rect">
              <a:avLst/>
            </a:prstGeom>
            <a:solidFill>
              <a:srgbClr val="C86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4500890" y="4293096"/>
              <a:ext cx="71524" cy="360673"/>
            </a:xfrm>
            <a:prstGeom prst="rect">
              <a:avLst/>
            </a:prstGeom>
            <a:solidFill>
              <a:srgbClr val="C86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4294265" y="4293096"/>
              <a:ext cx="278149" cy="71499"/>
            </a:xfrm>
            <a:prstGeom prst="rect">
              <a:avLst/>
            </a:prstGeom>
            <a:solidFill>
              <a:srgbClr val="C86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 rot="5400000">
              <a:off x="4710707" y="4510707"/>
              <a:ext cx="71499" cy="360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 rot="5400000">
              <a:off x="4710707" y="4717259"/>
              <a:ext cx="71499" cy="360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 rot="5400000">
              <a:off x="4752067" y="4758621"/>
              <a:ext cx="278052" cy="715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 rot="16200000">
              <a:off x="4068580" y="4709315"/>
              <a:ext cx="71498" cy="360800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 rot="16200000">
              <a:off x="4068580" y="4502763"/>
              <a:ext cx="71498" cy="360800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 rot="16200000">
              <a:off x="3820666" y="4750677"/>
              <a:ext cx="278051" cy="71525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 rot="10800000">
              <a:off x="4500890" y="4941353"/>
              <a:ext cx="71524" cy="360673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 rot="10800000">
              <a:off x="4294265" y="4941353"/>
              <a:ext cx="71524" cy="360673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 bwMode="auto">
            <a:xfrm rot="10800000">
              <a:off x="4294265" y="5230527"/>
              <a:ext cx="278149" cy="71499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5060" name="Группа 3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5066" name="Рисунок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45061" name="Группа 34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5064" name="Прямоугольник 37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45065" name="TextBox 38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ижний колонтитул 3"/>
          <p:cNvSpPr txBox="1">
            <a:spLocks/>
          </p:cNvSpPr>
          <p:nvPr/>
        </p:nvSpPr>
        <p:spPr bwMode="auto">
          <a:xfrm>
            <a:off x="585788" y="476250"/>
            <a:ext cx="59309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Текущая эффективность менеджеров по продажам</a:t>
            </a:r>
          </a:p>
        </p:txBody>
      </p:sp>
      <p:sp>
        <p:nvSpPr>
          <p:cNvPr id="2" name="Овал 1"/>
          <p:cNvSpPr/>
          <p:nvPr/>
        </p:nvSpPr>
        <p:spPr>
          <a:xfrm>
            <a:off x="2941638" y="1598613"/>
            <a:ext cx="2735262" cy="2735262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ирог 3"/>
          <p:cNvSpPr/>
          <p:nvPr/>
        </p:nvSpPr>
        <p:spPr>
          <a:xfrm>
            <a:off x="2941638" y="1598613"/>
            <a:ext cx="2735262" cy="2735262"/>
          </a:xfrm>
          <a:prstGeom prst="pie">
            <a:avLst>
              <a:gd name="adj1" fmla="val 972393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b="1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00763" y="1341438"/>
            <a:ext cx="2863850" cy="2776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30% </a:t>
            </a:r>
            <a:endParaRPr lang="ru-RU" sz="5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сотрудников честно </a:t>
            </a:r>
            <a:b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и профессионально делают своё дело,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часто делая больше, чем от них ожидают и часто выполняя работу за других</a:t>
            </a:r>
          </a:p>
        </p:txBody>
      </p:sp>
      <p:sp>
        <p:nvSpPr>
          <p:cNvPr id="11" name="Пирог 10"/>
          <p:cNvSpPr/>
          <p:nvPr/>
        </p:nvSpPr>
        <p:spPr>
          <a:xfrm>
            <a:off x="2941638" y="1598613"/>
            <a:ext cx="2735262" cy="2735262"/>
          </a:xfrm>
          <a:prstGeom prst="pie">
            <a:avLst>
              <a:gd name="adj1" fmla="val 11753162"/>
              <a:gd name="adj2" fmla="val 162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 useBgFill="1">
        <p:nvSpPr>
          <p:cNvPr id="3" name="Овал 2"/>
          <p:cNvSpPr/>
          <p:nvPr/>
        </p:nvSpPr>
        <p:spPr>
          <a:xfrm>
            <a:off x="3579813" y="2236788"/>
            <a:ext cx="1458912" cy="14589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27000" y="1341438"/>
            <a:ext cx="2863850" cy="3662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0% </a:t>
            </a:r>
            <a:endParaRPr lang="ru-RU" sz="5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практически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не работают, стараются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выполнять только минимум своих обязанностей, необходимый </a:t>
            </a:r>
            <a:b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для того 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чтобы их </a:t>
            </a:r>
            <a:b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не уволили</a:t>
            </a:r>
            <a:endParaRPr lang="ru-RU" sz="24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58925" y="4687888"/>
            <a:ext cx="5848350" cy="159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5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0% </a:t>
            </a:r>
            <a:endParaRPr lang="ru-RU" sz="5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отсиживаются на работе,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изредка </a:t>
            </a:r>
            <a:r>
              <a:rPr lang="ru-RU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показывают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достижения,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работа для них </a:t>
            </a:r>
            <a:r>
              <a:rPr 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– </a:t>
            </a:r>
            <a:r>
              <a:rPr lang="ru-RU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просто способ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заработка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5300663" y="1741488"/>
            <a:ext cx="331787" cy="5111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771775" y="1674813"/>
            <a:ext cx="657225" cy="5619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927850" y="4906963"/>
            <a:ext cx="20161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Source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: 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Gallup Media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,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2014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5632450" y="1741488"/>
            <a:ext cx="110013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298700" y="1674813"/>
            <a:ext cx="4730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284663" y="4005263"/>
            <a:ext cx="0" cy="6619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3052A9-B701-4CF3-98B8-2A83E0917CA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ru-RU" sz="1000" smtClean="0"/>
          </a:p>
        </p:txBody>
      </p:sp>
      <p:grpSp>
        <p:nvGrpSpPr>
          <p:cNvPr id="32785" name="Группа 2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2786" name="Рисунок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ижний колонтитул 3"/>
          <p:cNvSpPr txBox="1">
            <a:spLocks/>
          </p:cNvSpPr>
          <p:nvPr/>
        </p:nvSpPr>
        <p:spPr bwMode="auto">
          <a:xfrm>
            <a:off x="620713" y="692150"/>
            <a:ext cx="53911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4 фактора влияния на личную эффективность</a:t>
            </a:r>
          </a:p>
        </p:txBody>
      </p:sp>
      <p:sp>
        <p:nvSpPr>
          <p:cNvPr id="33795" name="Прямоугольник 6"/>
          <p:cNvSpPr>
            <a:spLocks noChangeArrowheads="1"/>
          </p:cNvSpPr>
          <p:nvPr/>
        </p:nvSpPr>
        <p:spPr bwMode="auto">
          <a:xfrm>
            <a:off x="539750" y="5192043"/>
            <a:ext cx="813593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800"/>
              <a:t>Наиболее важными параметрами, которые влияют на эффективность личных продаж, являются </a:t>
            </a:r>
            <a:r>
              <a:rPr lang="ru-RU" altLang="ru-RU" sz="1800" b="1"/>
              <a:t>время, ресурсы, процессы и коммуникации</a:t>
            </a:r>
            <a:r>
              <a:rPr lang="ru-RU" altLang="ru-RU" sz="1800"/>
              <a:t>. Управление ими резко повышает отдачу от работы и напрямую влияет на результат.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8375" y="1439664"/>
            <a:ext cx="1779588" cy="36718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bg1"/>
                </a:solidFill>
              </a:rPr>
              <a:t>     ВРЕМЯ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Сколько времени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я должен отводить на каждый этап своей работы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и почему?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25963" y="1441252"/>
            <a:ext cx="1779587" cy="36718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bg1">
                    <a:lumMod val="95000"/>
                  </a:schemeClr>
                </a:solidFill>
              </a:rPr>
              <a:t> ПРОЦЕССЫ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Каким образом мне построить работу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в течение дня, недели, месяца и года?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47963" y="1439664"/>
            <a:ext cx="1778000" cy="36718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36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tx1">
                    <a:lumMod val="85000"/>
                    <a:lumOff val="15000"/>
                  </a:schemeClr>
                </a:solidFill>
              </a:rPr>
              <a:t>   РЕСУРСЫ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</a:rPr>
              <a:t>Что или кто и каким образом мне поможет, сэкономит силы, время </a:t>
            </a:r>
            <a:br>
              <a:rPr lang="ru-RU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</a:rPr>
              <a:t>и повысит эффективность?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05550" y="1441252"/>
            <a:ext cx="1778000" cy="3671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36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bg1">
                    <a:lumMod val="95000"/>
                  </a:schemeClr>
                </a:solidFill>
              </a:rPr>
              <a:t>НЕТВОРКИНГ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С кем я должен быть знаком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и регулярно взаимодейст-вовать, чтобы повышать свой статус?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203325" y="1944489"/>
            <a:ext cx="6646863" cy="1331913"/>
            <a:chOff x="1203325" y="2781300"/>
            <a:chExt cx="6646863" cy="1331913"/>
          </a:xfrm>
        </p:grpSpPr>
        <p:sp>
          <p:nvSpPr>
            <p:cNvPr id="2" name="Овал 1"/>
            <p:cNvSpPr/>
            <p:nvPr/>
          </p:nvSpPr>
          <p:spPr>
            <a:xfrm>
              <a:off x="1203325" y="2781300"/>
              <a:ext cx="1309688" cy="130968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2981325" y="2781300"/>
              <a:ext cx="1309688" cy="130968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4760913" y="2803525"/>
              <a:ext cx="1309687" cy="1309688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6538913" y="2803525"/>
              <a:ext cx="1311275" cy="1309688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2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33804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025775"/>
              <a:ext cx="819150" cy="82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388" y="3049588"/>
              <a:ext cx="820737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975" y="3025775"/>
              <a:ext cx="819150" cy="82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63" y="3019425"/>
              <a:ext cx="811212" cy="81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725BAE-C775-42A2-ADD9-2727BFBA0A4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ru-RU" sz="1000" smtClean="0"/>
          </a:p>
        </p:txBody>
      </p:sp>
      <p:grpSp>
        <p:nvGrpSpPr>
          <p:cNvPr id="33809" name="Группа 2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3810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71198" y="505414"/>
            <a:ext cx="502394" cy="868771"/>
            <a:chOff x="8172400" y="836712"/>
            <a:chExt cx="502394" cy="868771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Трапеция 24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2" name="Овал 21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5" grpId="0" animBg="1"/>
      <p:bldP spid="6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ижний колонтитул 3"/>
          <p:cNvSpPr txBox="1">
            <a:spLocks/>
          </p:cNvSpPr>
          <p:nvPr/>
        </p:nvSpPr>
        <p:spPr bwMode="auto">
          <a:xfrm>
            <a:off x="923925" y="404813"/>
            <a:ext cx="33829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Тайм-менеджмент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1468438"/>
            <a:ext cx="5761038" cy="2146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Время – наш единственный невосполнимый ресурс.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Разделить все задачи на важные и срочные, отказаться от неважных, сократить время на выполнение срочных, посвятить большую часть времени выполнению важных задач.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4025" y="1444625"/>
            <a:ext cx="1779588" cy="19732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ru-RU" sz="2200" b="1">
                <a:solidFill>
                  <a:schemeClr val="bg1"/>
                </a:solidFill>
              </a:rPr>
              <a:t>ВРЕМЯ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038975" y="1949450"/>
            <a:ext cx="1309688" cy="1309688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482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190750"/>
            <a:ext cx="8207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62613" y="4156075"/>
            <a:ext cx="2921000" cy="18653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Формируем цели, делим каждую цель на подзадачи, формируем рабочую деятельность, исходя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из важности, после чего составляем расписание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расписание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, которого строго придерживаемся.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95963" y="3771900"/>
            <a:ext cx="1008062" cy="288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Как?</a:t>
            </a:r>
          </a:p>
        </p:txBody>
      </p:sp>
      <p:sp>
        <p:nvSpPr>
          <p:cNvPr id="3482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3982D4-14AA-4BF6-8637-B252D64267A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ru-RU" sz="1000" smtClean="0"/>
          </a:p>
        </p:txBody>
      </p:sp>
      <p:sp>
        <p:nvSpPr>
          <p:cNvPr id="34826" name="Прямоугольник 16"/>
          <p:cNvSpPr>
            <a:spLocks noChangeArrowheads="1"/>
          </p:cNvSpPr>
          <p:nvPr/>
        </p:nvSpPr>
        <p:spPr bwMode="auto">
          <a:xfrm>
            <a:off x="755650" y="3756025"/>
            <a:ext cx="39211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Составляем список самых важных стратегических целей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Разбиваем их на отдельные относительно короткие задачи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Выделяем на их достижение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не </a:t>
            </a:r>
            <a:r>
              <a:rPr lang="ru-RU" altLang="ru-RU" sz="1800" dirty="0"/>
              <a:t>менее 4 часов в день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Фиксируем прогресс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и </a:t>
            </a:r>
            <a:r>
              <a:rPr lang="ru-RU" altLang="ru-RU" sz="1800" dirty="0"/>
              <a:t>возникающие сложности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Обсуждаем с ментором</a:t>
            </a:r>
          </a:p>
        </p:txBody>
      </p:sp>
      <p:grpSp>
        <p:nvGrpSpPr>
          <p:cNvPr id="34827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4828" name="Рисунок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ижний колонтитул 3"/>
          <p:cNvSpPr txBox="1">
            <a:spLocks/>
          </p:cNvSpPr>
          <p:nvPr/>
        </p:nvSpPr>
        <p:spPr bwMode="auto">
          <a:xfrm>
            <a:off x="539750" y="620713"/>
            <a:ext cx="49688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Управление личной эффективностью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750" y="1465263"/>
            <a:ext cx="2828925" cy="2349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chemeClr val="bg1"/>
                </a:solidFill>
              </a:rPr>
              <a:t>ОТКАЗАТЬСЯ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На что нам вообще не нужно тратить время </a:t>
            </a:r>
            <a:br>
              <a:rPr lang="ru-RU" sz="2200">
                <a:solidFill>
                  <a:schemeClr val="bg1"/>
                </a:solidFill>
              </a:rPr>
            </a:br>
            <a:r>
              <a:rPr lang="ru-RU" sz="2200">
                <a:solidFill>
                  <a:schemeClr val="bg1"/>
                </a:solidFill>
              </a:rPr>
              <a:t>и силы?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68675" y="1465263"/>
            <a:ext cx="2830513" cy="2349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chemeClr val="bg1"/>
                </a:solidFill>
              </a:rPr>
              <a:t>УСИЛИТЬ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На что нам надо тратить значительно больше времени </a:t>
            </a:r>
            <a:br>
              <a:rPr lang="ru-RU" sz="2200">
                <a:solidFill>
                  <a:schemeClr val="bg1"/>
                </a:solidFill>
              </a:rPr>
            </a:br>
            <a:r>
              <a:rPr lang="ru-RU" sz="2200">
                <a:solidFill>
                  <a:schemeClr val="bg1"/>
                </a:solidFill>
              </a:rPr>
              <a:t>и сил, чем сейчас?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750" y="3816350"/>
            <a:ext cx="2828925" cy="2351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СОКРАТИТЬ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</a:rPr>
              <a:t>На что нам надо тратить значительно меньше времени </a:t>
            </a:r>
            <a:b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</a:rPr>
              <a:t>и сил, чем сейчас?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68675" y="3816350"/>
            <a:ext cx="2830513" cy="2351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chemeClr val="bg1"/>
                </a:solidFill>
              </a:rPr>
              <a:t>СОЗДАТЬ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Какой работой мы должны заниматься, но не занимаемся сейчас?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3663" y="1468438"/>
            <a:ext cx="2449512" cy="4616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Все наши рабочие функции можно разложить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на 4 категории,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на основе которых следует разработать собственный план эффективной деятельности.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Source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: 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W. Chan Kim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, 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Renee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Mauborgne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, 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HBR</a:t>
            </a:r>
            <a:r>
              <a:rPr lang="ru-RU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, 06-07, 2014</a:t>
            </a:r>
          </a:p>
        </p:txBody>
      </p:sp>
      <p:sp>
        <p:nvSpPr>
          <p:cNvPr id="368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2CBF2A-38B8-4E64-AAC8-7C4CE3D54EB0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ru-RU" sz="1000" smtClean="0"/>
          </a:p>
        </p:txBody>
      </p:sp>
      <p:grpSp>
        <p:nvGrpSpPr>
          <p:cNvPr id="36873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6874" name="Рисунок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www.groupelavigne.com/wp-content/uploads/2013/10/GL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03" y="2495473"/>
            <a:ext cx="4068452" cy="27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1664740" y="332656"/>
            <a:ext cx="5831979" cy="26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smtClean="0"/>
              <a:t>ЧТО ВЫ ЖДЁТЕ ОТ ЭТОГО ТРЕНИНГА?</a:t>
            </a: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329535" y="4956578"/>
            <a:ext cx="502394" cy="868771"/>
            <a:chOff x="8172400" y="836712"/>
            <a:chExt cx="502394" cy="86877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Трапеция 13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1" name="Овал 10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" name="Дуга 1"/>
          <p:cNvSpPr/>
          <p:nvPr/>
        </p:nvSpPr>
        <p:spPr>
          <a:xfrm rot="4711412">
            <a:off x="4129318" y="3271834"/>
            <a:ext cx="2841598" cy="2300953"/>
          </a:xfrm>
          <a:prstGeom prst="arc">
            <a:avLst>
              <a:gd name="adj1" fmla="val 21504941"/>
              <a:gd name="adj2" fmla="val 2323976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21350192">
            <a:off x="5940152" y="5420133"/>
            <a:ext cx="274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Такой значок означает,</a:t>
            </a:r>
          </a:p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что это вопрос к вам </a:t>
            </a:r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ижний колонтитул 3"/>
          <p:cNvSpPr txBox="1">
            <a:spLocks/>
          </p:cNvSpPr>
          <p:nvPr/>
        </p:nvSpPr>
        <p:spPr bwMode="auto">
          <a:xfrm>
            <a:off x="539750" y="476250"/>
            <a:ext cx="49688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Технология </a:t>
            </a:r>
            <a:r>
              <a:rPr lang="en-US" altLang="ru-RU" sz="2000">
                <a:solidFill>
                  <a:schemeClr val="bg1"/>
                </a:solidFill>
              </a:rPr>
              <a:t>SMART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3789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9BACEA-52A4-4C25-8E43-04C12231F88D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ru-RU" sz="1000" smtClean="0"/>
          </a:p>
        </p:txBody>
      </p:sp>
      <p:grpSp>
        <p:nvGrpSpPr>
          <p:cNvPr id="37892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7900" name="Рисунок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2" name="Овал 11"/>
          <p:cNvSpPr/>
          <p:nvPr/>
        </p:nvSpPr>
        <p:spPr>
          <a:xfrm>
            <a:off x="1042988" y="1246188"/>
            <a:ext cx="2160587" cy="1054100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Specific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42988" y="2189163"/>
            <a:ext cx="2160587" cy="1054100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Measurable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42988" y="3160713"/>
            <a:ext cx="2160587" cy="10541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Achievable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42988" y="4168775"/>
            <a:ext cx="2160587" cy="1054100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Relevant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42988" y="5111750"/>
            <a:ext cx="2160587" cy="10541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</a:rPr>
              <a:t>Time-bound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37898" name="Прямоугольник 3"/>
          <p:cNvSpPr>
            <a:spLocks noChangeArrowheads="1"/>
          </p:cNvSpPr>
          <p:nvPr/>
        </p:nvSpPr>
        <p:spPr bwMode="auto">
          <a:xfrm>
            <a:off x="3165475" y="1196975"/>
            <a:ext cx="901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ru-RU" sz="6400" b="1">
                <a:solidFill>
                  <a:srgbClr val="9AE23A"/>
                </a:solidFill>
              </a:rPr>
              <a:t>S</a:t>
            </a:r>
          </a:p>
          <a:p>
            <a:pPr algn="ctr"/>
            <a:r>
              <a:rPr lang="en-US" altLang="ru-RU" sz="6400" b="1">
                <a:solidFill>
                  <a:srgbClr val="FFD200"/>
                </a:solidFill>
              </a:rPr>
              <a:t>M</a:t>
            </a:r>
          </a:p>
          <a:p>
            <a:pPr algn="ctr"/>
            <a:r>
              <a:rPr lang="en-US" altLang="ru-RU" sz="6400" b="1">
                <a:solidFill>
                  <a:srgbClr val="00B9E5"/>
                </a:solidFill>
              </a:rPr>
              <a:t>A</a:t>
            </a:r>
          </a:p>
          <a:p>
            <a:pPr algn="ctr"/>
            <a:r>
              <a:rPr lang="en-US" altLang="ru-RU" sz="6400" b="1">
                <a:solidFill>
                  <a:srgbClr val="C86FCF"/>
                </a:solidFill>
              </a:rPr>
              <a:t>R</a:t>
            </a:r>
          </a:p>
          <a:p>
            <a:pPr algn="ctr"/>
            <a:r>
              <a:rPr lang="en-US" altLang="ru-RU" sz="6400" b="1">
                <a:solidFill>
                  <a:srgbClr val="C00000"/>
                </a:solidFill>
              </a:rPr>
              <a:t>T</a:t>
            </a:r>
            <a:endParaRPr lang="ru-RU" altLang="ru-RU" sz="6400" b="1">
              <a:solidFill>
                <a:srgbClr val="C00000"/>
              </a:solidFill>
            </a:endParaRPr>
          </a:p>
        </p:txBody>
      </p:sp>
      <p:sp>
        <p:nvSpPr>
          <p:cNvPr id="20" name="Прямоугольник 16"/>
          <p:cNvSpPr>
            <a:spLocks noChangeArrowheads="1"/>
          </p:cNvSpPr>
          <p:nvPr/>
        </p:nvSpPr>
        <p:spPr bwMode="auto">
          <a:xfrm>
            <a:off x="3995738" y="1311275"/>
            <a:ext cx="432117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1800" b="1"/>
              <a:t>Конкретные.</a:t>
            </a:r>
            <a:r>
              <a:rPr lang="ru-RU" altLang="ru-RU" sz="1800"/>
              <a:t> Они должны быть понятными, однозначно толкуемыми </a:t>
            </a:r>
            <a:br>
              <a:rPr lang="ru-RU" altLang="ru-RU" sz="1800"/>
            </a:br>
            <a:r>
              <a:rPr lang="ru-RU" altLang="ru-RU" sz="1800"/>
              <a:t>и не описывать достижение этих целей.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endParaRPr lang="ru-RU" altLang="ru-RU" sz="1800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1800" b="1"/>
              <a:t>Измеримые. </a:t>
            </a:r>
            <a:r>
              <a:rPr lang="ru-RU" altLang="ru-RU" sz="1800"/>
              <a:t>То есть, содержать цифры. Никаких «улучшить», «повысить качество», «больше», «надо бы» и т.д.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endParaRPr lang="ru-RU" altLang="ru-RU" sz="1800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1800" b="1"/>
              <a:t>Достижимые.</a:t>
            </a:r>
            <a:r>
              <a:rPr lang="ru-RU" altLang="ru-RU" sz="1800"/>
              <a:t> То есть, быть соотнесены </a:t>
            </a:r>
            <a:br>
              <a:rPr lang="ru-RU" altLang="ru-RU" sz="1800"/>
            </a:br>
            <a:r>
              <a:rPr lang="ru-RU" altLang="ru-RU" sz="1800"/>
              <a:t>с прошлогодними результатами, рынком, имеющимися ресурсами, конкурентами.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endParaRPr lang="ru-RU" altLang="ru-RU" sz="1800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1800" b="1"/>
              <a:t>Релевантные.</a:t>
            </a:r>
            <a:r>
              <a:rPr lang="ru-RU" altLang="ru-RU" sz="1800"/>
              <a:t> Они должны быть связаны с глобальной целью, то есть быть частью жизненного плана, а не «целью в себе».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endParaRPr lang="ru-RU" altLang="ru-RU" sz="1800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1800" b="1"/>
              <a:t>Ограниченные во времени. </a:t>
            </a:r>
            <a:r>
              <a:rPr lang="ru-RU" altLang="ru-RU" sz="1800"/>
              <a:t>Максимум год, можно полгода, квартал или месяц. Полезно разбить на подзадачи.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ижний колонтитул 3"/>
          <p:cNvSpPr txBox="1">
            <a:spLocks/>
          </p:cNvSpPr>
          <p:nvPr/>
        </p:nvSpPr>
        <p:spPr bwMode="auto">
          <a:xfrm>
            <a:off x="827088" y="692150"/>
            <a:ext cx="32400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Использование ресурсов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650" y="1341438"/>
            <a:ext cx="5761038" cy="2019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Ресурсы – инструменты, факторы и мероприятия, повышающие вашу личную эффективность.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Основная задача ресурсов – упрощать, облегчать, улучшать и ускорять работу.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04025" y="1444625"/>
            <a:ext cx="1779588" cy="1973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tx1">
                    <a:lumMod val="85000"/>
                    <a:lumOff val="15000"/>
                  </a:schemeClr>
                </a:solidFill>
              </a:rPr>
              <a:t>   РЕСУРСЫ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7038975" y="1949450"/>
            <a:ext cx="1309688" cy="1309688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8918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2193925"/>
            <a:ext cx="8207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Прямоугольник 16"/>
          <p:cNvSpPr>
            <a:spLocks noChangeArrowheads="1"/>
          </p:cNvSpPr>
          <p:nvPr/>
        </p:nvSpPr>
        <p:spPr bwMode="auto">
          <a:xfrm>
            <a:off x="795338" y="3509963"/>
            <a:ext cx="3921125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Информационная система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Партнёры и руководители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Маркетинговые исследования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Рекламные материалы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PR, </a:t>
            </a:r>
            <a:r>
              <a:rPr lang="ru-RU" altLang="ru-RU" sz="1800"/>
              <a:t>реклама и продвижение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Семинары, вебинары, ивенты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Сайты, сообщества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Средства связи и коммуникаций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64163" y="4043363"/>
            <a:ext cx="3240087" cy="18653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Составляем список своих задач и анализируем, какие из них могли бы быть облегчены, автоматизированы, ускорены, сокращены по времени и т.д. Особенно важно избавиться от рутинных и малоэффективных операций.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64163" y="3629025"/>
            <a:ext cx="1008062" cy="2873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Как?</a:t>
            </a:r>
          </a:p>
        </p:txBody>
      </p:sp>
      <p:sp>
        <p:nvSpPr>
          <p:cNvPr id="3892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952BC3-AC1E-4F98-AE18-7C8468C0D28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ru-RU" sz="1000" smtClean="0"/>
          </a:p>
        </p:txBody>
      </p:sp>
      <p:grpSp>
        <p:nvGrpSpPr>
          <p:cNvPr id="38923" name="Группа 1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8924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ижний колонтитул 3"/>
          <p:cNvSpPr txBox="1">
            <a:spLocks/>
          </p:cNvSpPr>
          <p:nvPr/>
        </p:nvSpPr>
        <p:spPr bwMode="auto">
          <a:xfrm>
            <a:off x="611188" y="895350"/>
            <a:ext cx="3600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Управление процессами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1468438"/>
            <a:ext cx="6048375" cy="2019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Личные продажи – это набор связанных процессов, каждый из которых имеет собственные </a:t>
            </a:r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KPI</a:t>
            </a:r>
            <a:r>
              <a:rPr lang="ru-RU" sz="3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Любой сложный процесс можно разбить </a:t>
            </a:r>
            <a:b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на относительно простые и понятные операции.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08625" y="4300538"/>
            <a:ext cx="3240088" cy="16430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Описываем цели, методы, ресурсы и сроки каждого процесса. Определяем степень влияния и назначаем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KPI</a:t>
            </a: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– </a:t>
            </a:r>
            <a:b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они могут совпадать </a:t>
            </a:r>
            <a:b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с корпоративными, но лучше назначить свои собственные.</a:t>
            </a:r>
            <a:endParaRPr lang="ru-RU">
              <a:latin typeface="+mn-lt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025" y="1444625"/>
            <a:ext cx="1779588" cy="19732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bg1">
                    <a:lumMod val="95000"/>
                  </a:schemeClr>
                </a:solidFill>
              </a:rPr>
              <a:t> ПРОЦЕССЫ</a:t>
            </a:r>
          </a:p>
        </p:txBody>
      </p:sp>
      <p:sp>
        <p:nvSpPr>
          <p:cNvPr id="16" name="Овал 15"/>
          <p:cNvSpPr/>
          <p:nvPr/>
        </p:nvSpPr>
        <p:spPr>
          <a:xfrm>
            <a:off x="7038975" y="1970088"/>
            <a:ext cx="1309688" cy="1311275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9943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216150"/>
            <a:ext cx="8207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Прямоугольник 20"/>
          <p:cNvSpPr>
            <a:spLocks noChangeArrowheads="1"/>
          </p:cNvSpPr>
          <p:nvPr/>
        </p:nvSpPr>
        <p:spPr bwMode="auto">
          <a:xfrm>
            <a:off x="611188" y="3711575"/>
            <a:ext cx="453707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Лидогенерация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Обработка звонков, писем, запросов и т.д.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Проведение выездных встреч и презентаций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Переговоры, работа с возражениями, отказы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Большие продажи, проекты и тендеры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Персональные и партнёрские продажи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Работа с претензиями и возврат клиентов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600"/>
              <a:t>Холодные звонки</a:t>
            </a:r>
          </a:p>
        </p:txBody>
      </p:sp>
      <p:sp>
        <p:nvSpPr>
          <p:cNvPr id="3994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557357-8EF1-48B7-B7BA-DD1726086CC4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ru-RU" sz="100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7513" y="3898900"/>
            <a:ext cx="1008062" cy="2873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Как?</a:t>
            </a:r>
          </a:p>
        </p:txBody>
      </p:sp>
      <p:grpSp>
        <p:nvGrpSpPr>
          <p:cNvPr id="39947" name="Группа 1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39948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flipH="1">
            <a:off x="234950" y="4143375"/>
            <a:ext cx="8664575" cy="95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34950" y="1196975"/>
            <a:ext cx="2608263" cy="431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/>
              <a:t>Основные процессы</a:t>
            </a:r>
            <a:endParaRPr lang="ru-RU" sz="2000" b="1"/>
          </a:p>
        </p:txBody>
      </p:sp>
      <p:sp>
        <p:nvSpPr>
          <p:cNvPr id="40964" name="Прямоугольник 5"/>
          <p:cNvSpPr>
            <a:spLocks noChangeArrowheads="1"/>
          </p:cNvSpPr>
          <p:nvPr/>
        </p:nvSpPr>
        <p:spPr bwMode="auto">
          <a:xfrm>
            <a:off x="468313" y="5229225"/>
            <a:ext cx="3917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Tahoma" pitchFamily="34" charset="0"/>
              </a:rPr>
              <a:t>Чем яснее продавцу будет понятен процесс, его суть, смысл, ценность и роль </a:t>
            </a:r>
            <a:br>
              <a:rPr lang="ru-RU" altLang="ru-RU" sz="1600" dirty="0">
                <a:solidFill>
                  <a:srgbClr val="000000"/>
                </a:solidFill>
                <a:cs typeface="Tahoma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Tahoma" pitchFamily="34" charset="0"/>
              </a:rPr>
              <a:t>в формировании конечного результата – тем эффективнее будут личные продажи.</a:t>
            </a:r>
            <a:endParaRPr lang="ru-RU" altLang="ru-RU" sz="1800" dirty="0"/>
          </a:p>
        </p:txBody>
      </p:sp>
      <p:sp>
        <p:nvSpPr>
          <p:cNvPr id="8" name="AutoShape 15"/>
          <p:cNvSpPr>
            <a:spLocks/>
          </p:cNvSpPr>
          <p:nvPr/>
        </p:nvSpPr>
        <p:spPr bwMode="auto">
          <a:xfrm>
            <a:off x="234950" y="4371975"/>
            <a:ext cx="1504950" cy="611188"/>
          </a:xfrm>
          <a:prstGeom prst="rightArrow">
            <a:avLst>
              <a:gd name="adj1" fmla="val 100000"/>
              <a:gd name="adj2" fmla="val 44207"/>
            </a:avLst>
          </a:prstGeom>
          <a:solidFill>
            <a:srgbClr val="9AE23A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Отчётность </a:t>
            </a:r>
            <a:br>
              <a:rPr lang="ru-RU" altLang="ru-RU" sz="1400" b="1">
                <a:solidFill>
                  <a:schemeClr val="bg1"/>
                </a:solidFill>
              </a:rPr>
            </a:br>
            <a:r>
              <a:rPr lang="ru-RU" altLang="ru-RU" sz="1400" b="1">
                <a:solidFill>
                  <a:schemeClr val="bg1"/>
                </a:solidFill>
              </a:rPr>
              <a:t>и контроль</a:t>
            </a:r>
          </a:p>
        </p:txBody>
      </p:sp>
      <p:sp>
        <p:nvSpPr>
          <p:cNvPr id="15" name="AutoShape 6"/>
          <p:cNvSpPr>
            <a:spLocks/>
          </p:cNvSpPr>
          <p:nvPr/>
        </p:nvSpPr>
        <p:spPr bwMode="auto">
          <a:xfrm>
            <a:off x="234950" y="1860550"/>
            <a:ext cx="1384300" cy="715963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Поиск лидов</a:t>
            </a:r>
          </a:p>
        </p:txBody>
      </p:sp>
      <p:sp>
        <p:nvSpPr>
          <p:cNvPr id="16" name="AutoShape 7"/>
          <p:cNvSpPr>
            <a:spLocks/>
          </p:cNvSpPr>
          <p:nvPr/>
        </p:nvSpPr>
        <p:spPr bwMode="auto">
          <a:xfrm>
            <a:off x="1619250" y="1860550"/>
            <a:ext cx="2089150" cy="715963"/>
          </a:xfrm>
          <a:prstGeom prst="rightArrow">
            <a:avLst>
              <a:gd name="adj1" fmla="val 100000"/>
              <a:gd name="adj2" fmla="val 5695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Квалификация </a:t>
            </a:r>
            <a:br>
              <a:rPr lang="ru-RU" altLang="ru-RU" sz="1600" b="1">
                <a:solidFill>
                  <a:schemeClr val="bg1"/>
                </a:solidFill>
              </a:rPr>
            </a:br>
            <a:r>
              <a:rPr lang="ru-RU" altLang="ru-RU" sz="1600" b="1">
                <a:solidFill>
                  <a:schemeClr val="bg1"/>
                </a:solidFill>
              </a:rPr>
              <a:t>и отбор</a:t>
            </a:r>
          </a:p>
        </p:txBody>
      </p:sp>
      <p:sp>
        <p:nvSpPr>
          <p:cNvPr id="17" name="AutoShape 8"/>
          <p:cNvSpPr>
            <a:spLocks/>
          </p:cNvSpPr>
          <p:nvPr/>
        </p:nvSpPr>
        <p:spPr bwMode="auto">
          <a:xfrm>
            <a:off x="5508625" y="1860550"/>
            <a:ext cx="1563688" cy="715963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Первый контакт</a:t>
            </a:r>
          </a:p>
        </p:txBody>
      </p:sp>
      <p:sp>
        <p:nvSpPr>
          <p:cNvPr id="18" name="AutoShape 9"/>
          <p:cNvSpPr>
            <a:spLocks/>
          </p:cNvSpPr>
          <p:nvPr/>
        </p:nvSpPr>
        <p:spPr bwMode="auto">
          <a:xfrm>
            <a:off x="234950" y="2722563"/>
            <a:ext cx="1504950" cy="714375"/>
          </a:xfrm>
          <a:prstGeom prst="rightArrow">
            <a:avLst>
              <a:gd name="adj1" fmla="val 100000"/>
              <a:gd name="adj2" fmla="val 5703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Развитие проекта</a:t>
            </a:r>
          </a:p>
        </p:txBody>
      </p:sp>
      <p:sp>
        <p:nvSpPr>
          <p:cNvPr id="19" name="AutoShape 10"/>
          <p:cNvSpPr>
            <a:spLocks/>
          </p:cNvSpPr>
          <p:nvPr/>
        </p:nvSpPr>
        <p:spPr bwMode="auto">
          <a:xfrm>
            <a:off x="5413375" y="2722563"/>
            <a:ext cx="2212975" cy="714375"/>
          </a:xfrm>
          <a:prstGeom prst="rightArrow">
            <a:avLst>
              <a:gd name="adj1" fmla="val 100000"/>
              <a:gd name="adj2" fmla="val 5699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Получение обратной связи</a:t>
            </a:r>
          </a:p>
        </p:txBody>
      </p:sp>
      <p:sp>
        <p:nvSpPr>
          <p:cNvPr id="20" name="AutoShape 11"/>
          <p:cNvSpPr>
            <a:spLocks/>
          </p:cNvSpPr>
          <p:nvPr/>
        </p:nvSpPr>
        <p:spPr bwMode="auto">
          <a:xfrm>
            <a:off x="1739900" y="2722563"/>
            <a:ext cx="1827213" cy="714375"/>
          </a:xfrm>
          <a:prstGeom prst="rightArrow">
            <a:avLst>
              <a:gd name="adj1" fmla="val 100000"/>
              <a:gd name="adj2" fmla="val 5701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Заключение договора</a:t>
            </a:r>
          </a:p>
        </p:txBody>
      </p:sp>
      <p:sp>
        <p:nvSpPr>
          <p:cNvPr id="21" name="AutoShape 12"/>
          <p:cNvSpPr>
            <a:spLocks/>
          </p:cNvSpPr>
          <p:nvPr/>
        </p:nvSpPr>
        <p:spPr bwMode="auto">
          <a:xfrm>
            <a:off x="3590925" y="2722563"/>
            <a:ext cx="1822450" cy="714375"/>
          </a:xfrm>
          <a:prstGeom prst="rightArrow">
            <a:avLst>
              <a:gd name="adj1" fmla="val 100000"/>
              <a:gd name="adj2" fmla="val 5701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Выполнение проекта</a:t>
            </a:r>
          </a:p>
        </p:txBody>
      </p:sp>
      <p:sp>
        <p:nvSpPr>
          <p:cNvPr id="22" name="AutoShape 7"/>
          <p:cNvSpPr>
            <a:spLocks/>
          </p:cNvSpPr>
          <p:nvPr/>
        </p:nvSpPr>
        <p:spPr bwMode="auto">
          <a:xfrm>
            <a:off x="3708400" y="1860550"/>
            <a:ext cx="1800225" cy="715963"/>
          </a:xfrm>
          <a:prstGeom prst="rightArrow">
            <a:avLst>
              <a:gd name="adj1" fmla="val 100000"/>
              <a:gd name="adj2" fmla="val 5695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Разработка лида</a:t>
            </a:r>
          </a:p>
        </p:txBody>
      </p:sp>
      <p:sp>
        <p:nvSpPr>
          <p:cNvPr id="23" name="AutoShape 8"/>
          <p:cNvSpPr>
            <a:spLocks/>
          </p:cNvSpPr>
          <p:nvPr/>
        </p:nvSpPr>
        <p:spPr bwMode="auto">
          <a:xfrm>
            <a:off x="7072313" y="1860550"/>
            <a:ext cx="1892300" cy="715963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Встреча / презентация</a:t>
            </a:r>
          </a:p>
        </p:txBody>
      </p:sp>
      <p:sp>
        <p:nvSpPr>
          <p:cNvPr id="24" name="AutoShape 6"/>
          <p:cNvSpPr>
            <a:spLocks/>
          </p:cNvSpPr>
          <p:nvPr/>
        </p:nvSpPr>
        <p:spPr bwMode="auto">
          <a:xfrm>
            <a:off x="7626350" y="2722563"/>
            <a:ext cx="1338263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Поиск лидов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34950" y="3740150"/>
            <a:ext cx="3917950" cy="419100"/>
          </a:xfrm>
          <a:prstGeom prst="rect">
            <a:avLst/>
          </a:prstGeom>
          <a:solidFill>
            <a:srgbClr val="5B8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>
                <a:solidFill>
                  <a:schemeClr val="bg1"/>
                </a:solidFill>
              </a:rPr>
              <a:t>Поддерживающие процессы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27" name="AutoShape 15"/>
          <p:cNvSpPr>
            <a:spLocks/>
          </p:cNvSpPr>
          <p:nvPr/>
        </p:nvSpPr>
        <p:spPr bwMode="auto">
          <a:xfrm>
            <a:off x="1739900" y="4379913"/>
            <a:ext cx="1608138" cy="611187"/>
          </a:xfrm>
          <a:prstGeom prst="rightArrow">
            <a:avLst>
              <a:gd name="adj1" fmla="val 100000"/>
              <a:gd name="adj2" fmla="val 44207"/>
            </a:avLst>
          </a:prstGeom>
          <a:solidFill>
            <a:srgbClr val="9AE23A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Финансы и бухгалтерия</a:t>
            </a:r>
          </a:p>
        </p:txBody>
      </p:sp>
      <p:sp>
        <p:nvSpPr>
          <p:cNvPr id="28" name="AutoShape 15"/>
          <p:cNvSpPr>
            <a:spLocks/>
          </p:cNvSpPr>
          <p:nvPr/>
        </p:nvSpPr>
        <p:spPr bwMode="auto">
          <a:xfrm>
            <a:off x="3348038" y="4379913"/>
            <a:ext cx="2376487" cy="611187"/>
          </a:xfrm>
          <a:prstGeom prst="rightArrow">
            <a:avLst>
              <a:gd name="adj1" fmla="val 100000"/>
              <a:gd name="adj2" fmla="val 44207"/>
            </a:avLst>
          </a:prstGeom>
          <a:solidFill>
            <a:srgbClr val="9AE23A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Рекламные материалы и маркет. активность</a:t>
            </a:r>
          </a:p>
        </p:txBody>
      </p:sp>
      <p:sp>
        <p:nvSpPr>
          <p:cNvPr id="29" name="AutoShape 15"/>
          <p:cNvSpPr>
            <a:spLocks/>
          </p:cNvSpPr>
          <p:nvPr/>
        </p:nvSpPr>
        <p:spPr bwMode="auto">
          <a:xfrm>
            <a:off x="5724525" y="4379913"/>
            <a:ext cx="1509713" cy="611187"/>
          </a:xfrm>
          <a:prstGeom prst="rightArrow">
            <a:avLst>
              <a:gd name="adj1" fmla="val 100000"/>
              <a:gd name="adj2" fmla="val 44207"/>
            </a:avLst>
          </a:prstGeom>
          <a:solidFill>
            <a:srgbClr val="9AE23A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Связь, ИТ, программы</a:t>
            </a:r>
          </a:p>
        </p:txBody>
      </p:sp>
      <p:sp>
        <p:nvSpPr>
          <p:cNvPr id="30" name="AutoShape 15"/>
          <p:cNvSpPr>
            <a:spLocks/>
          </p:cNvSpPr>
          <p:nvPr/>
        </p:nvSpPr>
        <p:spPr bwMode="auto">
          <a:xfrm>
            <a:off x="7234238" y="4379913"/>
            <a:ext cx="1730375" cy="611187"/>
          </a:xfrm>
          <a:prstGeom prst="rightArrow">
            <a:avLst>
              <a:gd name="adj1" fmla="val 100000"/>
              <a:gd name="adj2" fmla="val 44207"/>
            </a:avLst>
          </a:prstGeom>
          <a:solidFill>
            <a:srgbClr val="9AE23A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Офис, мебель, канцелярия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234950" y="1619250"/>
            <a:ext cx="8664575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2" name="Прямоугольник 31"/>
          <p:cNvSpPr>
            <a:spLocks noChangeArrowheads="1"/>
          </p:cNvSpPr>
          <p:nvPr/>
        </p:nvSpPr>
        <p:spPr bwMode="auto">
          <a:xfrm>
            <a:off x="4754563" y="5229225"/>
            <a:ext cx="40655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Tahoma" pitchFamily="34" charset="0"/>
              </a:rPr>
              <a:t>Организации собственного времени </a:t>
            </a:r>
            <a:br>
              <a:rPr lang="ru-RU" altLang="ru-RU" sz="1600" dirty="0">
                <a:solidFill>
                  <a:srgbClr val="000000"/>
                </a:solidFill>
                <a:cs typeface="Tahoma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Tahoma" pitchFamily="34" charset="0"/>
              </a:rPr>
              <a:t>в рамках основных и поддерживающих процессов формирует устойчивый навык последовательно добиваться своих целей.</a:t>
            </a:r>
            <a:endParaRPr lang="ru-RU" altLang="ru-RU" sz="1800" dirty="0"/>
          </a:p>
        </p:txBody>
      </p:sp>
      <p:sp>
        <p:nvSpPr>
          <p:cNvPr id="40983" name="Нижний колонтитул 3"/>
          <p:cNvSpPr txBox="1">
            <a:spLocks/>
          </p:cNvSpPr>
          <p:nvPr/>
        </p:nvSpPr>
        <p:spPr bwMode="auto">
          <a:xfrm>
            <a:off x="395288" y="361950"/>
            <a:ext cx="56880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Основные и поддерживающие процессы</a:t>
            </a:r>
          </a:p>
        </p:txBody>
      </p:sp>
      <p:sp>
        <p:nvSpPr>
          <p:cNvPr id="4098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E9AA8A-669B-4C26-8F7D-8B28A638DCE7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ru-RU" sz="1000" smtClean="0"/>
          </a:p>
        </p:txBody>
      </p:sp>
      <p:grpSp>
        <p:nvGrpSpPr>
          <p:cNvPr id="40985" name="Группа 33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0986" name="Рисунок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4098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0475" y="3068960"/>
            <a:ext cx="3465264" cy="324036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mtClean="0"/>
              <a:t>Отвлекающие факторы</a:t>
            </a:r>
            <a:endParaRPr lang="ru-RU"/>
          </a:p>
        </p:txBody>
      </p:sp>
      <p:sp>
        <p:nvSpPr>
          <p:cNvPr id="15" name="AutoShape 6"/>
          <p:cNvSpPr>
            <a:spLocks/>
          </p:cNvSpPr>
          <p:nvPr/>
        </p:nvSpPr>
        <p:spPr bwMode="auto">
          <a:xfrm>
            <a:off x="687388" y="1227138"/>
            <a:ext cx="2371725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>
                <a:solidFill>
                  <a:schemeClr val="bg1"/>
                </a:solidFill>
              </a:rPr>
              <a:t>Чтение </a:t>
            </a:r>
            <a:r>
              <a:rPr lang="ru-RU" altLang="ru-RU" sz="1600" b="1" smtClean="0">
                <a:solidFill>
                  <a:schemeClr val="bg1"/>
                </a:solidFill>
              </a:rPr>
              <a:t>новостей и работа </a:t>
            </a:r>
            <a:r>
              <a:rPr lang="ru-RU" altLang="ru-RU" sz="1600" b="1" dirty="0">
                <a:solidFill>
                  <a:schemeClr val="bg1"/>
                </a:solidFill>
              </a:rPr>
              <a:t>с письмами</a:t>
            </a:r>
          </a:p>
        </p:txBody>
      </p:sp>
      <p:sp>
        <p:nvSpPr>
          <p:cNvPr id="41987" name="Нижний колонтитул 3"/>
          <p:cNvSpPr txBox="1">
            <a:spLocks/>
          </p:cNvSpPr>
          <p:nvPr/>
        </p:nvSpPr>
        <p:spPr bwMode="auto">
          <a:xfrm>
            <a:off x="687388" y="460375"/>
            <a:ext cx="49069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Процессный подход на практике</a:t>
            </a:r>
          </a:p>
        </p:txBody>
      </p:sp>
      <p:sp>
        <p:nvSpPr>
          <p:cNvPr id="4198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8F6682-98C1-4E2D-A22B-69C3C55667B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ru-RU" sz="1000" smtClean="0"/>
          </a:p>
        </p:txBody>
      </p:sp>
      <p:sp>
        <p:nvSpPr>
          <p:cNvPr id="26" name="AutoShape 6"/>
          <p:cNvSpPr>
            <a:spLocks/>
          </p:cNvSpPr>
          <p:nvPr/>
        </p:nvSpPr>
        <p:spPr bwMode="auto">
          <a:xfrm>
            <a:off x="3059113" y="1227138"/>
            <a:ext cx="2305050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Запланированные звонки клиентам</a:t>
            </a:r>
          </a:p>
        </p:txBody>
      </p:sp>
      <p:sp>
        <p:nvSpPr>
          <p:cNvPr id="32" name="AutoShape 6"/>
          <p:cNvSpPr>
            <a:spLocks/>
          </p:cNvSpPr>
          <p:nvPr/>
        </p:nvSpPr>
        <p:spPr bwMode="auto">
          <a:xfrm>
            <a:off x="5364163" y="1227138"/>
            <a:ext cx="1584325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Холодные звонки</a:t>
            </a:r>
          </a:p>
        </p:txBody>
      </p:sp>
      <p:sp>
        <p:nvSpPr>
          <p:cNvPr id="5" name="Овал 4"/>
          <p:cNvSpPr/>
          <p:nvPr/>
        </p:nvSpPr>
        <p:spPr>
          <a:xfrm>
            <a:off x="1187450" y="2093913"/>
            <a:ext cx="936625" cy="758825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0,5 часа</a:t>
            </a:r>
          </a:p>
        </p:txBody>
      </p:sp>
      <p:sp>
        <p:nvSpPr>
          <p:cNvPr id="33" name="Овал 32"/>
          <p:cNvSpPr/>
          <p:nvPr/>
        </p:nvSpPr>
        <p:spPr>
          <a:xfrm>
            <a:off x="3635375" y="2093913"/>
            <a:ext cx="936625" cy="758825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1 час</a:t>
            </a:r>
          </a:p>
        </p:txBody>
      </p:sp>
      <p:sp>
        <p:nvSpPr>
          <p:cNvPr id="34" name="Овал 33"/>
          <p:cNvSpPr/>
          <p:nvPr/>
        </p:nvSpPr>
        <p:spPr>
          <a:xfrm>
            <a:off x="5616575" y="2093913"/>
            <a:ext cx="935038" cy="758825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/>
              <a:t>2 часа</a:t>
            </a:r>
            <a:endParaRPr lang="ru-RU" dirty="0"/>
          </a:p>
        </p:txBody>
      </p:sp>
      <p:sp>
        <p:nvSpPr>
          <p:cNvPr id="35" name="AutoShape 6"/>
          <p:cNvSpPr>
            <a:spLocks/>
          </p:cNvSpPr>
          <p:nvPr/>
        </p:nvSpPr>
        <p:spPr bwMode="auto">
          <a:xfrm>
            <a:off x="6948488" y="1227138"/>
            <a:ext cx="1460500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b="1">
                <a:solidFill>
                  <a:schemeClr val="bg1"/>
                </a:solidFill>
              </a:rPr>
              <a:t>N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41995" name="Прямоугольник 6"/>
          <p:cNvSpPr>
            <a:spLocks noChangeArrowheads="1"/>
          </p:cNvSpPr>
          <p:nvPr/>
        </p:nvSpPr>
        <p:spPr bwMode="auto">
          <a:xfrm>
            <a:off x="579438" y="3357563"/>
            <a:ext cx="4491037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Ведите все активности в календаре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Оценивайте каждый процесс </a:t>
            </a:r>
            <a:r>
              <a:rPr lang="en-US" altLang="ru-RU" sz="1800" dirty="0" smtClean="0"/>
              <a:t/>
            </a:r>
            <a:br>
              <a:rPr lang="en-US" altLang="ru-RU" sz="1800" dirty="0" smtClean="0"/>
            </a:br>
            <a:r>
              <a:rPr lang="ru-RU" altLang="ru-RU" sz="1800" dirty="0" smtClean="0"/>
              <a:t>и </a:t>
            </a:r>
            <a:r>
              <a:rPr lang="ru-RU" altLang="ru-RU" sz="1800" dirty="0"/>
              <a:t>активность в деньгах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Придерживайтесь намеченной стратегии в течение заданного отрезка времени, потом оцените результат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Ознакомьтесь с технологией РМ </a:t>
            </a:r>
            <a:r>
              <a:rPr lang="en-US" altLang="ru-RU" sz="1800" dirty="0"/>
              <a:t>BOK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Назначьте </a:t>
            </a:r>
            <a:r>
              <a:rPr lang="en-US" altLang="ru-RU" sz="1800" dirty="0"/>
              <a:t>KPI </a:t>
            </a:r>
            <a:r>
              <a:rPr lang="ru-RU" altLang="ru-RU" sz="1800" dirty="0"/>
              <a:t>каждому процессу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«Слона едят по кусочку»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endParaRPr lang="ru-RU" altLang="ru-RU" sz="1800" dirty="0"/>
          </a:p>
        </p:txBody>
      </p:sp>
      <p:sp>
        <p:nvSpPr>
          <p:cNvPr id="37" name="AutoShape 6"/>
          <p:cNvSpPr>
            <a:spLocks/>
          </p:cNvSpPr>
          <p:nvPr/>
        </p:nvSpPr>
        <p:spPr bwMode="auto">
          <a:xfrm>
            <a:off x="5283200" y="3491706"/>
            <a:ext cx="1660525" cy="715963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Общение </a:t>
            </a:r>
            <a:r>
              <a:rPr lang="en-US" altLang="ru-RU" sz="1600" b="1" dirty="0" smtClean="0">
                <a:solidFill>
                  <a:schemeClr val="bg1"/>
                </a:solidFill>
              </a:rPr>
              <a:t/>
            </a:r>
            <a:br>
              <a:rPr lang="en-US" altLang="ru-RU" sz="1600" b="1" dirty="0" smtClean="0">
                <a:solidFill>
                  <a:schemeClr val="bg1"/>
                </a:solidFill>
              </a:rPr>
            </a:br>
            <a:r>
              <a:rPr lang="ru-RU" alt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altLang="ru-RU" sz="1600" b="1" dirty="0" err="1">
                <a:solidFill>
                  <a:schemeClr val="bg1"/>
                </a:solidFill>
              </a:rPr>
              <a:t>соц.сетях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38" name="AutoShape 6"/>
          <p:cNvSpPr>
            <a:spLocks/>
          </p:cNvSpPr>
          <p:nvPr/>
        </p:nvSpPr>
        <p:spPr bwMode="auto">
          <a:xfrm>
            <a:off x="5283200" y="4280694"/>
            <a:ext cx="1660525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Просмотр нерабочих сайтов</a:t>
            </a: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5283200" y="5077619"/>
            <a:ext cx="1660525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 flipH="1">
            <a:off x="6596063" y="3880644"/>
            <a:ext cx="1800225" cy="715962"/>
          </a:xfrm>
          <a:prstGeom prst="rightArrow">
            <a:avLst>
              <a:gd name="adj1" fmla="val 100000"/>
              <a:gd name="adj2" fmla="val 5693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Другие сотрудники</a:t>
            </a:r>
          </a:p>
        </p:txBody>
      </p:sp>
      <p:sp>
        <p:nvSpPr>
          <p:cNvPr id="41" name="AutoShape 6"/>
          <p:cNvSpPr>
            <a:spLocks/>
          </p:cNvSpPr>
          <p:nvPr/>
        </p:nvSpPr>
        <p:spPr bwMode="auto">
          <a:xfrm flipH="1">
            <a:off x="6596063" y="4679156"/>
            <a:ext cx="1800225" cy="715963"/>
          </a:xfrm>
          <a:prstGeom prst="rightArrow">
            <a:avLst>
              <a:gd name="adj1" fmla="val 100000"/>
              <a:gd name="adj2" fmla="val 5693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Собрания </a:t>
            </a:r>
            <a:r>
              <a:rPr lang="ru-RU" alt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altLang="ru-RU" sz="1600" b="1" dirty="0">
                <a:solidFill>
                  <a:schemeClr val="bg1"/>
                </a:solidFill>
              </a:rPr>
              <a:t>совещания</a:t>
            </a:r>
          </a:p>
        </p:txBody>
      </p:sp>
      <p:sp>
        <p:nvSpPr>
          <p:cNvPr id="42" name="AutoShape 6"/>
          <p:cNvSpPr>
            <a:spLocks/>
          </p:cNvSpPr>
          <p:nvPr/>
        </p:nvSpPr>
        <p:spPr bwMode="auto">
          <a:xfrm flipH="1">
            <a:off x="6596063" y="5485606"/>
            <a:ext cx="1800225" cy="715963"/>
          </a:xfrm>
          <a:prstGeom prst="rightArrow">
            <a:avLst>
              <a:gd name="adj1" fmla="val 100000"/>
              <a:gd name="adj2" fmla="val 5693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2003" name="Прямоугольник 42"/>
          <p:cNvSpPr>
            <a:spLocks noChangeArrowheads="1"/>
          </p:cNvSpPr>
          <p:nvPr/>
        </p:nvSpPr>
        <p:spPr bwMode="auto">
          <a:xfrm>
            <a:off x="6997700" y="3404394"/>
            <a:ext cx="108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Внешние</a:t>
            </a:r>
          </a:p>
        </p:txBody>
      </p:sp>
      <p:sp>
        <p:nvSpPr>
          <p:cNvPr id="42004" name="Прямоугольник 42"/>
          <p:cNvSpPr>
            <a:spLocks noChangeArrowheads="1"/>
          </p:cNvSpPr>
          <p:nvPr/>
        </p:nvSpPr>
        <p:spPr bwMode="auto">
          <a:xfrm>
            <a:off x="5219700" y="5890419"/>
            <a:ext cx="1482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Собственные</a:t>
            </a:r>
          </a:p>
        </p:txBody>
      </p:sp>
      <p:grpSp>
        <p:nvGrpSpPr>
          <p:cNvPr id="42005" name="Группа 2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2006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5" name="Овал 24"/>
          <p:cNvSpPr/>
          <p:nvPr/>
        </p:nvSpPr>
        <p:spPr>
          <a:xfrm>
            <a:off x="7059481" y="2093913"/>
            <a:ext cx="935038" cy="758825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mtClean="0"/>
              <a:t>N</a:t>
            </a:r>
            <a:r>
              <a:rPr lang="ru-RU" smtClean="0"/>
              <a:t> </a:t>
            </a:r>
            <a:r>
              <a:rPr lang="ru-RU"/>
              <a:t>часа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6" grpId="0" animBg="1"/>
      <p:bldP spid="32" grpId="0" animBg="1"/>
      <p:bldP spid="5" grpId="0" animBg="1"/>
      <p:bldP spid="33" grpId="0" animBg="1"/>
      <p:bldP spid="34" grpId="0" animBg="1"/>
      <p:bldP spid="35" grpId="0" animBg="1"/>
      <p:bldP spid="4199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2003" grpId="0"/>
      <p:bldP spid="42004" grpId="0"/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ижний колонтитул 3"/>
          <p:cNvSpPr txBox="1">
            <a:spLocks/>
          </p:cNvSpPr>
          <p:nvPr/>
        </p:nvSpPr>
        <p:spPr bwMode="auto">
          <a:xfrm>
            <a:off x="481013" y="549275"/>
            <a:ext cx="3671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Построение собственной сети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750" y="1468438"/>
            <a:ext cx="5903913" cy="18748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Главное, что вы должны продать – это свой статус эксперта.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Если вы будете лучше всех разбираться в своём деле – люди будут сами рекомендовать вас </a:t>
            </a:r>
            <a:b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и находить тогда, когда им это понадобится.</a:t>
            </a:r>
          </a:p>
        </p:txBody>
      </p:sp>
      <p:sp>
        <p:nvSpPr>
          <p:cNvPr id="43012" name="Прямоугольник 6"/>
          <p:cNvSpPr>
            <a:spLocks noChangeArrowheads="1"/>
          </p:cNvSpPr>
          <p:nvPr/>
        </p:nvSpPr>
        <p:spPr bwMode="auto">
          <a:xfrm>
            <a:off x="579438" y="3636963"/>
            <a:ext cx="392112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Ваши клиенты и кандидаты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Ваши эккаунты в соц.сетях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Ваши коллеги и партнёры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Ваши друзья и знакомые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Конференции, выставки, общение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Статьи в СМИ и собственный блог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Выступления, продажи, </a:t>
            </a:r>
            <a:r>
              <a:rPr lang="en-US" altLang="ru-RU" sz="1800"/>
              <a:t>etc.</a:t>
            </a:r>
            <a:endParaRPr lang="ru-RU" altLang="ru-RU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5508625" y="4100513"/>
            <a:ext cx="3240088" cy="1927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Всегда помним обещания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и держим слово, общаемся, встречаемся, приносим пользу, соединяем других, помогаем найти решение, консультируем и выстраиваем долгосрочные отношения.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latin typeface="+mn-lt"/>
                <a:cs typeface="+mn-cs"/>
              </a:rPr>
              <a:t>Мы не продаём всем подряд!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51500" y="3716338"/>
            <a:ext cx="1008063" cy="288925"/>
          </a:xfrm>
          <a:prstGeom prst="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Как?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04025" y="1446213"/>
            <a:ext cx="1779588" cy="19716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36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>
                <a:solidFill>
                  <a:schemeClr val="bg1">
                    <a:lumMod val="95000"/>
                  </a:schemeClr>
                </a:solidFill>
              </a:rPr>
              <a:t>НЕТВОРКИНГ</a:t>
            </a:r>
          </a:p>
        </p:txBody>
      </p:sp>
      <p:sp>
        <p:nvSpPr>
          <p:cNvPr id="11" name="Овал 10"/>
          <p:cNvSpPr/>
          <p:nvPr/>
        </p:nvSpPr>
        <p:spPr>
          <a:xfrm>
            <a:off x="7038975" y="1971675"/>
            <a:ext cx="1309688" cy="131127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3017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249488"/>
            <a:ext cx="8207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B693C1-C83F-4791-B102-B6B81190B87C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ru-RU" sz="1000" smtClean="0"/>
          </a:p>
        </p:txBody>
      </p:sp>
      <p:grpSp>
        <p:nvGrpSpPr>
          <p:cNvPr id="43019" name="Группа 1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3020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Напишите тайминг идеального продавца нашей компании </a:t>
            </a:r>
            <a:br>
              <a:rPr lang="ru-RU" smtClean="0">
                <a:solidFill>
                  <a:schemeClr val="tx1"/>
                </a:solidFill>
              </a:rPr>
            </a:br>
            <a:r>
              <a:rPr lang="ru-RU" smtClean="0">
                <a:solidFill>
                  <a:schemeClr val="tx1"/>
                </a:solidFill>
              </a:rPr>
              <a:t>с шагом в полчаса.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36392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Нарисуйте карту процессов идеального продавца.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Составьте приказ по нетворкингу, результатом которого будет увеличение круга знакомств каждого продавца в три раза.</a:t>
            </a:r>
          </a:p>
        </p:txBody>
      </p:sp>
    </p:spTree>
    <p:extLst>
      <p:ext uri="{BB962C8B-B14F-4D97-AF65-F5344CB8AC3E}">
        <p14:creationId xmlns:p14="http://schemas.microsoft.com/office/powerpoint/2010/main" val="33756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ижний колонтитул 3"/>
          <p:cNvSpPr txBox="1">
            <a:spLocks/>
          </p:cNvSpPr>
          <p:nvPr/>
        </p:nvSpPr>
        <p:spPr bwMode="auto">
          <a:xfrm>
            <a:off x="665163" y="720725"/>
            <a:ext cx="58515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Фишки для повышения личной эффективности</a:t>
            </a:r>
          </a:p>
        </p:txBody>
      </p:sp>
      <p:sp>
        <p:nvSpPr>
          <p:cNvPr id="4403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5E9585-46E6-45CD-A2E2-D82D847DDF3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ru-RU" sz="1000" smtClean="0"/>
          </a:p>
        </p:txBody>
      </p:sp>
      <p:sp>
        <p:nvSpPr>
          <p:cNvPr id="44036" name="Прямоугольник 6"/>
          <p:cNvSpPr>
            <a:spLocks noChangeArrowheads="1"/>
          </p:cNvSpPr>
          <p:nvPr/>
        </p:nvSpPr>
        <p:spPr bwMode="auto">
          <a:xfrm>
            <a:off x="900113" y="1412875"/>
            <a:ext cx="4751387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Сначала думайте об ожидаемом </a:t>
            </a:r>
            <a:br>
              <a:rPr lang="ru-RU" altLang="ru-RU" sz="1800" dirty="0"/>
            </a:br>
            <a:r>
              <a:rPr lang="ru-RU" altLang="ru-RU" sz="1800" dirty="0"/>
              <a:t>результате, потом о процессе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Наведите порядок в компьютере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Комбинируйте в течение дня </a:t>
            </a:r>
            <a:r>
              <a:rPr lang="en-US" altLang="ru-RU" sz="1800" dirty="0"/>
              <a:t/>
            </a:r>
            <a:br>
              <a:rPr lang="en-US" altLang="ru-RU" sz="1800" dirty="0"/>
            </a:br>
            <a:r>
              <a:rPr lang="ru-RU" altLang="ru-RU" sz="1800" dirty="0"/>
              <a:t>рутинную и творческую работу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Начинайте день с обдумывания трёх </a:t>
            </a:r>
            <a:br>
              <a:rPr lang="ru-RU" altLang="ru-RU" sz="1800" dirty="0"/>
            </a:br>
            <a:r>
              <a:rPr lang="ru-RU" altLang="ru-RU" sz="1800" dirty="0"/>
              <a:t>главных задач на сегодня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Делайте небольшие перерывы </a:t>
            </a:r>
            <a:r>
              <a:rPr lang="en-US" altLang="ru-RU" sz="1800" dirty="0"/>
              <a:t/>
            </a:r>
            <a:br>
              <a:rPr lang="en-US" altLang="ru-RU" sz="1800" dirty="0"/>
            </a:br>
            <a:r>
              <a:rPr lang="ru-RU" altLang="ru-RU" sz="1800" dirty="0"/>
              <a:t>в конце каждого часа, двигайтесь, </a:t>
            </a:r>
            <a:r>
              <a:rPr lang="en-US" altLang="ru-RU" sz="1800" dirty="0"/>
              <a:t/>
            </a:r>
            <a:br>
              <a:rPr lang="en-US" altLang="ru-RU" sz="1800" dirty="0"/>
            </a:br>
            <a:r>
              <a:rPr lang="ru-RU" altLang="ru-RU" sz="1800" dirty="0"/>
              <a:t>меняйте обстановку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Читайте не менее 2 деловых книг </a:t>
            </a:r>
            <a:br>
              <a:rPr lang="ru-RU" altLang="ru-RU" sz="1800" dirty="0"/>
            </a:br>
            <a:r>
              <a:rPr lang="ru-RU" altLang="ru-RU" sz="1800" dirty="0"/>
              <a:t>и одной «</a:t>
            </a:r>
            <a:r>
              <a:rPr lang="ru-RU" altLang="ru-RU" sz="1800" dirty="0" err="1"/>
              <a:t>художки</a:t>
            </a:r>
            <a:r>
              <a:rPr lang="ru-RU" altLang="ru-RU" sz="1800" dirty="0"/>
              <a:t>» в месяц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Найдите человека, на которого вам </a:t>
            </a:r>
            <a:br>
              <a:rPr lang="ru-RU" altLang="ru-RU" sz="1800" dirty="0"/>
            </a:br>
            <a:r>
              <a:rPr lang="ru-RU" altLang="ru-RU" sz="1800" dirty="0"/>
              <a:t>хочется равняться или быть похожим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Определите свои слабые места </a:t>
            </a:r>
            <a:br>
              <a:rPr lang="ru-RU" altLang="ru-RU" sz="1800" dirty="0"/>
            </a:br>
            <a:r>
              <a:rPr lang="ru-RU" altLang="ru-RU" sz="1800" dirty="0"/>
              <a:t>и разделывайтесь с ними по одному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Больше позитива! Помните «Правило 4П»!</a:t>
            </a:r>
          </a:p>
        </p:txBody>
      </p:sp>
      <p:pic>
        <p:nvPicPr>
          <p:cNvPr id="44037" name="Picture 2" descr="http://cdn.liquidplanner.com/wp-content/uploads/Effectiveness-and-Predictabil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37782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8" name="Группа 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44039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0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0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0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8"/>
          <p:cNvSpPr>
            <a:spLocks noChangeArrowheads="1"/>
          </p:cNvSpPr>
          <p:nvPr/>
        </p:nvSpPr>
        <p:spPr bwMode="auto">
          <a:xfrm>
            <a:off x="5435600" y="2349500"/>
            <a:ext cx="37084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6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Ценность</a:t>
            </a:r>
            <a:endParaRPr lang="ru-RU" altLang="ru-RU" sz="3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«Ценность» не то же самое, </a:t>
            </a:r>
            <a:br>
              <a:rPr lang="ru-RU" altLang="ru-RU" sz="2000"/>
            </a:br>
            <a:r>
              <a:rPr lang="ru-RU" altLang="ru-RU" sz="2000"/>
              <a:t>что «цена», хотя хорошая цена представляет собой истинную ценность.</a:t>
            </a:r>
            <a:endParaRPr lang="en-US" altLang="ru-RU" sz="2000"/>
          </a:p>
        </p:txBody>
      </p:sp>
      <p:sp>
        <p:nvSpPr>
          <p:cNvPr id="54276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54277" name="Группа 10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4280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54281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8"/>
          <p:cNvSpPr>
            <a:spLocks noChangeArrowheads="1"/>
          </p:cNvSpPr>
          <p:nvPr/>
        </p:nvSpPr>
        <p:spPr bwMode="auto">
          <a:xfrm>
            <a:off x="1376363" y="1844675"/>
            <a:ext cx="639127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mtClean="0">
                <a:solidFill>
                  <a:schemeClr val="bg1"/>
                </a:solidFill>
              </a:rPr>
              <a:t>Когда продавец продаёт что-либо клиенту, не имея представления </a:t>
            </a:r>
            <a:br>
              <a:rPr lang="ru-RU" altLang="ru-RU" smtClean="0">
                <a:solidFill>
                  <a:schemeClr val="bg1"/>
                </a:solidFill>
              </a:rPr>
            </a:br>
            <a:r>
              <a:rPr lang="ru-RU" altLang="ru-RU" smtClean="0">
                <a:solidFill>
                  <a:schemeClr val="bg1"/>
                </a:solidFill>
              </a:rPr>
              <a:t>о том, </a:t>
            </a:r>
            <a:r>
              <a:rPr lang="ru-RU" altLang="ru-RU">
                <a:solidFill>
                  <a:schemeClr val="bg1"/>
                </a:solidFill>
              </a:rPr>
              <a:t>что именно представляет </a:t>
            </a:r>
            <a:r>
              <a:rPr lang="ru-RU" altLang="ru-RU" smtClean="0">
                <a:solidFill>
                  <a:schemeClr val="bg1"/>
                </a:solidFill>
              </a:rPr>
              <a:t>для него истинную ценность,</a:t>
            </a:r>
            <a:br>
              <a:rPr lang="ru-RU" altLang="ru-RU" smtClean="0">
                <a:solidFill>
                  <a:schemeClr val="bg1"/>
                </a:solidFill>
              </a:rPr>
            </a:br>
            <a:r>
              <a:rPr lang="ru-RU" altLang="ru-RU" smtClean="0">
                <a:solidFill>
                  <a:schemeClr val="bg1"/>
                </a:solidFill>
              </a:rPr>
              <a:t>он становится похож на людей, которые получают удовольствие</a:t>
            </a:r>
            <a:br>
              <a:rPr lang="ru-RU" altLang="ru-RU" smtClean="0">
                <a:solidFill>
                  <a:schemeClr val="bg1"/>
                </a:solidFill>
              </a:rPr>
            </a:br>
            <a:r>
              <a:rPr lang="ru-RU" altLang="ru-RU" smtClean="0">
                <a:solidFill>
                  <a:schemeClr val="bg1"/>
                </a:solidFill>
              </a:rPr>
              <a:t>от истязаний и боли.</a:t>
            </a:r>
            <a:endParaRPr lang="ru-RU" altLang="ru-RU">
              <a:solidFill>
                <a:schemeClr val="bg1"/>
              </a:solidFill>
            </a:endParaRPr>
          </a:p>
        </p:txBody>
      </p:sp>
      <p:grpSp>
        <p:nvGrpSpPr>
          <p:cNvPr id="62467" name="Группа 3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2473" name="Рисунок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62468" name="Группа 34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2471" name="Прямоугольник 37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62472" name="TextBox 38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8"/>
          <p:cNvSpPr>
            <a:spLocks noChangeArrowheads="1"/>
          </p:cNvSpPr>
          <p:nvPr/>
        </p:nvSpPr>
        <p:spPr bwMode="auto">
          <a:xfrm>
            <a:off x="5435600" y="2276872"/>
            <a:ext cx="37084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1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Проблематика</a:t>
            </a: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 smtClean="0"/>
              <a:t>В английском языке для обозначения задач клиента используются слова </a:t>
            </a:r>
            <a:r>
              <a:rPr lang="en-US" altLang="ru-RU" sz="2000" smtClean="0"/>
              <a:t>issue, task</a:t>
            </a:r>
            <a:r>
              <a:rPr lang="ru-RU" altLang="ru-RU" sz="2000" smtClean="0"/>
              <a:t> </a:t>
            </a:r>
            <a:br>
              <a:rPr lang="ru-RU" altLang="ru-RU" sz="2000" smtClean="0"/>
            </a:br>
            <a:r>
              <a:rPr lang="ru-RU" altLang="ru-RU" sz="2000" smtClean="0"/>
              <a:t>и </a:t>
            </a:r>
            <a:r>
              <a:rPr lang="en-US" altLang="ru-RU" sz="2000" smtClean="0"/>
              <a:t>challenge. </a:t>
            </a:r>
            <a:r>
              <a:rPr lang="ru-RU" altLang="ru-RU" sz="2000" smtClean="0"/>
              <a:t>Но наши продавцы предпочитают слово </a:t>
            </a:r>
            <a:r>
              <a:rPr lang="en-US" altLang="ru-RU" sz="2000" smtClean="0"/>
              <a:t>problem</a:t>
            </a:r>
            <a:r>
              <a:rPr lang="ru-RU" altLang="ru-RU" sz="2000" smtClean="0"/>
              <a:t>.</a:t>
            </a:r>
            <a:endParaRPr lang="en-US" altLang="ru-RU" sz="2000"/>
          </a:p>
        </p:txBody>
      </p:sp>
      <p:sp>
        <p:nvSpPr>
          <p:cNvPr id="5124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5125" name="Группа 10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28" name="Прямоугольник 13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5129" name="TextBox 14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Блок-схема: процесс 11"/>
          <p:cNvSpPr>
            <a:spLocks noChangeArrowheads="1"/>
          </p:cNvSpPr>
          <p:nvPr/>
        </p:nvSpPr>
        <p:spPr bwMode="auto">
          <a:xfrm>
            <a:off x="1547813" y="3470275"/>
            <a:ext cx="1187450" cy="463550"/>
          </a:xfrm>
          <a:prstGeom prst="flowChartProcess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 smtClean="0">
                <a:solidFill>
                  <a:srgbClr val="FFFF99"/>
                </a:solidFill>
                <a:latin typeface="Baskerville"/>
                <a:ea typeface="Baskerville"/>
                <a:cs typeface="Baskerville"/>
              </a:rPr>
              <a:t>Высокие цены</a:t>
            </a:r>
            <a:endParaRPr lang="ru-RU" altLang="ru-RU" sz="1500">
              <a:solidFill>
                <a:srgbClr val="FFFF99"/>
              </a:solidFill>
              <a:latin typeface="Baskerville"/>
              <a:ea typeface="Baskerville"/>
              <a:cs typeface="Baskerville"/>
            </a:endParaRPr>
          </a:p>
        </p:txBody>
      </p:sp>
      <p:sp>
        <p:nvSpPr>
          <p:cNvPr id="55305" name="Блок-схема: процесс 12"/>
          <p:cNvSpPr>
            <a:spLocks noChangeArrowheads="1"/>
          </p:cNvSpPr>
          <p:nvPr/>
        </p:nvSpPr>
        <p:spPr bwMode="auto">
          <a:xfrm>
            <a:off x="1547813" y="2963863"/>
            <a:ext cx="2089150" cy="461962"/>
          </a:xfrm>
          <a:prstGeom prst="flowChartProcess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>
                <a:solidFill>
                  <a:srgbClr val="FFFF99"/>
                </a:solidFill>
                <a:latin typeface="Baskerville"/>
                <a:ea typeface="Baskerville"/>
                <a:cs typeface="Baskerville"/>
              </a:rPr>
              <a:t>Отсутствие нужных функций</a:t>
            </a:r>
          </a:p>
        </p:txBody>
      </p:sp>
      <p:sp>
        <p:nvSpPr>
          <p:cNvPr id="55306" name="Блок-схема: процесс 13"/>
          <p:cNvSpPr>
            <a:spLocks noChangeArrowheads="1"/>
          </p:cNvSpPr>
          <p:nvPr/>
        </p:nvSpPr>
        <p:spPr bwMode="auto">
          <a:xfrm>
            <a:off x="2786063" y="3470275"/>
            <a:ext cx="1281112" cy="463550"/>
          </a:xfrm>
          <a:prstGeom prst="flowChartProcess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 smtClean="0">
                <a:solidFill>
                  <a:srgbClr val="FFFF99"/>
                </a:solidFill>
                <a:latin typeface="Baskerville"/>
                <a:ea typeface="Baskerville"/>
                <a:cs typeface="Baskerville"/>
              </a:rPr>
              <a:t>Сервисный центр</a:t>
            </a:r>
            <a:endParaRPr lang="ru-RU" altLang="ru-RU" sz="1500">
              <a:solidFill>
                <a:srgbClr val="FFFF99"/>
              </a:solidFill>
              <a:latin typeface="Baskerville"/>
              <a:ea typeface="Baskerville"/>
              <a:cs typeface="Baskerville"/>
            </a:endParaRPr>
          </a:p>
        </p:txBody>
      </p:sp>
      <p:sp>
        <p:nvSpPr>
          <p:cNvPr id="55307" name="Блок-схема: процесс 14"/>
          <p:cNvSpPr>
            <a:spLocks noChangeArrowheads="1"/>
          </p:cNvSpPr>
          <p:nvPr/>
        </p:nvSpPr>
        <p:spPr bwMode="auto">
          <a:xfrm>
            <a:off x="1547813" y="2462213"/>
            <a:ext cx="1728787" cy="461962"/>
          </a:xfrm>
          <a:prstGeom prst="flowChartProcess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>
                <a:solidFill>
                  <a:srgbClr val="FFFF99"/>
                </a:solidFill>
                <a:latin typeface="Baskerville"/>
                <a:ea typeface="Baskerville"/>
                <a:cs typeface="Baskerville"/>
              </a:rPr>
              <a:t>Слабые характеристики</a:t>
            </a:r>
          </a:p>
        </p:txBody>
      </p:sp>
      <p:sp>
        <p:nvSpPr>
          <p:cNvPr id="55308" name="Блок-схема: процесс 15"/>
          <p:cNvSpPr>
            <a:spLocks noChangeArrowheads="1"/>
          </p:cNvSpPr>
          <p:nvPr/>
        </p:nvSpPr>
        <p:spPr bwMode="auto">
          <a:xfrm>
            <a:off x="1547813" y="1958975"/>
            <a:ext cx="1368425" cy="461963"/>
          </a:xfrm>
          <a:prstGeom prst="flowChartProcess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>
                <a:solidFill>
                  <a:srgbClr val="FFFF99"/>
                </a:solidFill>
                <a:latin typeface="Baskerville"/>
                <a:ea typeface="Baskerville"/>
                <a:cs typeface="Baskerville"/>
              </a:rPr>
              <a:t>Сложно купить</a:t>
            </a:r>
          </a:p>
        </p:txBody>
      </p:sp>
      <p:sp>
        <p:nvSpPr>
          <p:cNvPr id="55309" name="Блок-схема: процесс 16"/>
          <p:cNvSpPr>
            <a:spLocks noChangeArrowheads="1"/>
          </p:cNvSpPr>
          <p:nvPr/>
        </p:nvSpPr>
        <p:spPr bwMode="auto">
          <a:xfrm>
            <a:off x="5235575" y="3470275"/>
            <a:ext cx="1189038" cy="463550"/>
          </a:xfrm>
          <a:prstGeom prst="flowChartProcess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 dirty="0">
                <a:solidFill>
                  <a:srgbClr val="5B8F15"/>
                </a:solidFill>
                <a:latin typeface="Baskerville"/>
                <a:ea typeface="Baskerville"/>
                <a:cs typeface="Baskerville"/>
              </a:rPr>
              <a:t>Бенефиты</a:t>
            </a:r>
          </a:p>
        </p:txBody>
      </p:sp>
      <p:sp>
        <p:nvSpPr>
          <p:cNvPr id="55310" name="Блок-схема: процесс 17"/>
          <p:cNvSpPr>
            <a:spLocks noChangeArrowheads="1"/>
          </p:cNvSpPr>
          <p:nvPr/>
        </p:nvSpPr>
        <p:spPr bwMode="auto">
          <a:xfrm>
            <a:off x="6100763" y="1958975"/>
            <a:ext cx="1566862" cy="461963"/>
          </a:xfrm>
          <a:prstGeom prst="flowChartProcess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>
                <a:solidFill>
                  <a:srgbClr val="5B8F15"/>
                </a:solidFill>
                <a:latin typeface="Baskerville"/>
                <a:ea typeface="Baskerville"/>
                <a:cs typeface="Baskerville"/>
              </a:rPr>
              <a:t>Уникальные особенности</a:t>
            </a:r>
          </a:p>
        </p:txBody>
      </p:sp>
      <p:sp>
        <p:nvSpPr>
          <p:cNvPr id="55311" name="Блок-схема: процесс 18"/>
          <p:cNvSpPr>
            <a:spLocks noChangeArrowheads="1"/>
          </p:cNvSpPr>
          <p:nvPr/>
        </p:nvSpPr>
        <p:spPr bwMode="auto">
          <a:xfrm>
            <a:off x="6480175" y="3470275"/>
            <a:ext cx="1187450" cy="463550"/>
          </a:xfrm>
          <a:prstGeom prst="flowChartProcess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 dirty="0">
                <a:solidFill>
                  <a:srgbClr val="5B8F15"/>
                </a:solidFill>
                <a:latin typeface="Baskerville"/>
                <a:ea typeface="Baskerville"/>
                <a:cs typeface="Baskerville"/>
              </a:rPr>
              <a:t>Бесплатная доставка</a:t>
            </a:r>
          </a:p>
        </p:txBody>
      </p:sp>
      <p:sp>
        <p:nvSpPr>
          <p:cNvPr id="55312" name="Блок-схема: процесс 19"/>
          <p:cNvSpPr>
            <a:spLocks noChangeArrowheads="1"/>
          </p:cNvSpPr>
          <p:nvPr/>
        </p:nvSpPr>
        <p:spPr bwMode="auto">
          <a:xfrm>
            <a:off x="5507038" y="2963863"/>
            <a:ext cx="2160587" cy="461962"/>
          </a:xfrm>
          <a:prstGeom prst="flowChartProcess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>
                <a:solidFill>
                  <a:srgbClr val="5B8F15"/>
                </a:solidFill>
                <a:latin typeface="Baskerville"/>
                <a:ea typeface="Baskerville"/>
                <a:cs typeface="Baskerville"/>
              </a:rPr>
              <a:t>Постпродажный сервис</a:t>
            </a:r>
          </a:p>
        </p:txBody>
      </p:sp>
      <p:sp>
        <p:nvSpPr>
          <p:cNvPr id="55313" name="Блок-схема: процесс 20"/>
          <p:cNvSpPr>
            <a:spLocks noChangeArrowheads="1"/>
          </p:cNvSpPr>
          <p:nvPr/>
        </p:nvSpPr>
        <p:spPr bwMode="auto">
          <a:xfrm>
            <a:off x="5830888" y="2462213"/>
            <a:ext cx="1836737" cy="461962"/>
          </a:xfrm>
          <a:prstGeom prst="flowChartProcess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ru-RU" altLang="ru-RU" sz="1500">
                <a:solidFill>
                  <a:srgbClr val="5B8F15"/>
                </a:solidFill>
                <a:latin typeface="Baskerville"/>
                <a:ea typeface="Baskerville"/>
                <a:cs typeface="Baskerville"/>
              </a:rPr>
              <a:t>Надёжность поставщика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V="1">
            <a:off x="4608513" y="4005263"/>
            <a:ext cx="0" cy="889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Арка 58"/>
          <p:cNvSpPr/>
          <p:nvPr/>
        </p:nvSpPr>
        <p:spPr>
          <a:xfrm>
            <a:off x="3255902" y="4067016"/>
            <a:ext cx="2684250" cy="2684250"/>
          </a:xfrm>
          <a:prstGeom prst="blockArc">
            <a:avLst>
              <a:gd name="adj1" fmla="val 10817062"/>
              <a:gd name="adj2" fmla="val 14124"/>
              <a:gd name="adj3" fmla="val 42156"/>
            </a:avLst>
          </a:prstGeom>
          <a:gradFill flip="none" rotWithShape="1">
            <a:gsLst>
              <a:gs pos="64000">
                <a:srgbClr val="9AE23A"/>
              </a:gs>
              <a:gs pos="1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lIns="50800" tIns="50800" rIns="50800" bIns="50800" anchor="ctr"/>
          <a:lstStyle/>
          <a:p>
            <a:pPr algn="ctr" defTabSz="584200" eaLnBrk="1">
              <a:defRPr/>
            </a:pPr>
            <a:endParaRPr lang="ru-RU" sz="2500">
              <a:latin typeface="Baskerville"/>
              <a:ea typeface="Baskerville"/>
              <a:cs typeface="Baskerville"/>
            </a:endParaRPr>
          </a:p>
        </p:txBody>
      </p:sp>
      <p:sp>
        <p:nvSpPr>
          <p:cNvPr id="5530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C753A1-7B94-4F85-A668-21C29154DF1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ru-RU" sz="1000" smtClean="0"/>
          </a:p>
        </p:txBody>
      </p:sp>
      <p:sp>
        <p:nvSpPr>
          <p:cNvPr id="55302" name="Нижний колонтитул 3"/>
          <p:cNvSpPr txBox="1">
            <a:spLocks/>
          </p:cNvSpPr>
          <p:nvPr/>
        </p:nvSpPr>
        <p:spPr bwMode="auto">
          <a:xfrm>
            <a:off x="971550" y="752475"/>
            <a:ext cx="27368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Что такое ценность?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8888" y="3929063"/>
            <a:ext cx="6697662" cy="214312"/>
          </a:xfrm>
          <a:prstGeom prst="rect">
            <a:avLst/>
          </a:prstGeom>
          <a:gradFill>
            <a:gsLst>
              <a:gs pos="74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314" name="TextBox 9"/>
          <p:cNvSpPr txBox="1">
            <a:spLocks noChangeArrowheads="1"/>
          </p:cNvSpPr>
          <p:nvPr/>
        </p:nvSpPr>
        <p:spPr bwMode="auto">
          <a:xfrm>
            <a:off x="6061075" y="4965700"/>
            <a:ext cx="126841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/>
              <a:t>Очевидная</a:t>
            </a:r>
          </a:p>
          <a:p>
            <a:pPr>
              <a:lnSpc>
                <a:spcPct val="80000"/>
              </a:lnSpc>
            </a:pPr>
            <a:r>
              <a:rPr lang="ru-RU" altLang="ru-RU"/>
              <a:t>ценность</a:t>
            </a:r>
          </a:p>
        </p:txBody>
      </p:sp>
      <p:sp>
        <p:nvSpPr>
          <p:cNvPr id="55315" name="TextBox 28"/>
          <p:cNvSpPr txBox="1">
            <a:spLocks noChangeArrowheads="1"/>
          </p:cNvSpPr>
          <p:nvPr/>
        </p:nvSpPr>
        <p:spPr bwMode="auto">
          <a:xfrm>
            <a:off x="1928813" y="4908550"/>
            <a:ext cx="12541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/>
              <a:t>Отсутствие</a:t>
            </a:r>
            <a:br>
              <a:rPr lang="ru-RU" altLang="ru-RU"/>
            </a:br>
            <a:r>
              <a:rPr lang="ru-RU" altLang="ru-RU"/>
              <a:t>ценности</a:t>
            </a:r>
          </a:p>
        </p:txBody>
      </p:sp>
      <p:sp>
        <p:nvSpPr>
          <p:cNvPr id="11" name="Арка 10"/>
          <p:cNvSpPr/>
          <p:nvPr/>
        </p:nvSpPr>
        <p:spPr>
          <a:xfrm>
            <a:off x="3265488" y="4067175"/>
            <a:ext cx="2684462" cy="2684463"/>
          </a:xfrm>
          <a:prstGeom prst="blockArc">
            <a:avLst>
              <a:gd name="adj1" fmla="val 10828089"/>
              <a:gd name="adj2" fmla="val 21585637"/>
              <a:gd name="adj3" fmla="val 4773"/>
            </a:avLst>
          </a:prstGeom>
          <a:gradFill>
            <a:gsLst>
              <a:gs pos="74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5880100" y="5167313"/>
            <a:ext cx="152400" cy="222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194050" y="5167313"/>
            <a:ext cx="152400" cy="222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4175125" y="4589463"/>
            <a:ext cx="865188" cy="865187"/>
          </a:xfrm>
          <a:prstGeom prst="ellipse">
            <a:avLst/>
          </a:prstGeom>
          <a:gradFill>
            <a:gsLst>
              <a:gs pos="100000">
                <a:srgbClr val="5B8F15"/>
              </a:gs>
              <a:gs pos="0">
                <a:schemeClr val="bg1"/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320" name="TextBox 33"/>
          <p:cNvSpPr txBox="1">
            <a:spLocks noChangeArrowheads="1"/>
          </p:cNvSpPr>
          <p:nvPr/>
        </p:nvSpPr>
        <p:spPr bwMode="auto">
          <a:xfrm>
            <a:off x="2344738" y="4189413"/>
            <a:ext cx="11049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/>
              <a:t>Слабая</a:t>
            </a:r>
            <a:br>
              <a:rPr lang="ru-RU" altLang="ru-RU"/>
            </a:br>
            <a:r>
              <a:rPr lang="ru-RU" altLang="ru-RU"/>
              <a:t>ценность</a:t>
            </a:r>
          </a:p>
        </p:txBody>
      </p:sp>
      <p:sp>
        <p:nvSpPr>
          <p:cNvPr id="55321" name="TextBox 34"/>
          <p:cNvSpPr txBox="1">
            <a:spLocks noChangeArrowheads="1"/>
          </p:cNvSpPr>
          <p:nvPr/>
        </p:nvSpPr>
        <p:spPr bwMode="auto">
          <a:xfrm>
            <a:off x="5735638" y="4186238"/>
            <a:ext cx="13001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/>
              <a:t>Небольшая</a:t>
            </a:r>
          </a:p>
          <a:p>
            <a:pPr>
              <a:lnSpc>
                <a:spcPct val="80000"/>
              </a:lnSpc>
            </a:pPr>
            <a:r>
              <a:rPr lang="ru-RU" altLang="ru-RU"/>
              <a:t>ценность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3606800" y="4375150"/>
            <a:ext cx="101600" cy="968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5494338" y="4375150"/>
            <a:ext cx="85725" cy="841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Стрелка вниз 50"/>
          <p:cNvSpPr/>
          <p:nvPr/>
        </p:nvSpPr>
        <p:spPr>
          <a:xfrm rot="10800000">
            <a:off x="4464050" y="4111625"/>
            <a:ext cx="287338" cy="719138"/>
          </a:xfrm>
          <a:prstGeom prst="downArrow">
            <a:avLst>
              <a:gd name="adj1" fmla="val 26912"/>
              <a:gd name="adj2" fmla="val 59895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06888" y="4721225"/>
            <a:ext cx="601662" cy="600075"/>
          </a:xfrm>
          <a:prstGeom prst="ellipse">
            <a:avLst/>
          </a:prstGeom>
          <a:gradFill>
            <a:gsLst>
              <a:gs pos="74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0"/>
          </a:gra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5327" name="Группа 6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55328" name="Рисунок 6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2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010254" y="505414"/>
            <a:ext cx="502394" cy="868771"/>
            <a:chOff x="8172400" y="836712"/>
            <a:chExt cx="502394" cy="868771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36" name="Овал 35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" name="Трапеция 37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5" name="Овал 34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 animBg="1"/>
      <p:bldP spid="55305" grpId="0" animBg="1"/>
      <p:bldP spid="55306" grpId="0" animBg="1"/>
      <p:bldP spid="55307" grpId="0" animBg="1"/>
      <p:bldP spid="55308" grpId="0" animBg="1"/>
      <p:bldP spid="55309" grpId="0" animBg="1"/>
      <p:bldP spid="55310" grpId="0" animBg="1"/>
      <p:bldP spid="55311" grpId="0" animBg="1"/>
      <p:bldP spid="55312" grpId="0" animBg="1"/>
      <p:bldP spid="55313" grpId="0" animBg="1"/>
      <p:bldP spid="5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13"/>
          <p:cNvSpPr>
            <a:spLocks noChangeShapeType="1"/>
          </p:cNvSpPr>
          <p:nvPr/>
        </p:nvSpPr>
        <p:spPr bwMode="auto">
          <a:xfrm flipV="1">
            <a:off x="4386263" y="2051050"/>
            <a:ext cx="0" cy="2103438"/>
          </a:xfrm>
          <a:prstGeom prst="line">
            <a:avLst/>
          </a:prstGeom>
          <a:noFill/>
          <a:ln w="101600">
            <a:solidFill>
              <a:srgbClr val="454A5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6323" name="Line 16"/>
          <p:cNvSpPr>
            <a:spLocks noChangeShapeType="1"/>
          </p:cNvSpPr>
          <p:nvPr/>
        </p:nvSpPr>
        <p:spPr bwMode="auto">
          <a:xfrm>
            <a:off x="4351338" y="4119563"/>
            <a:ext cx="1963737" cy="684212"/>
          </a:xfrm>
          <a:prstGeom prst="line">
            <a:avLst/>
          </a:prstGeom>
          <a:noFill/>
          <a:ln w="101600">
            <a:solidFill>
              <a:srgbClr val="454A5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6324" name="Line 17"/>
          <p:cNvSpPr>
            <a:spLocks noChangeShapeType="1"/>
          </p:cNvSpPr>
          <p:nvPr/>
        </p:nvSpPr>
        <p:spPr bwMode="auto">
          <a:xfrm flipH="1">
            <a:off x="2587625" y="4103688"/>
            <a:ext cx="1841500" cy="704850"/>
          </a:xfrm>
          <a:prstGeom prst="line">
            <a:avLst/>
          </a:prstGeom>
          <a:noFill/>
          <a:ln w="101600">
            <a:solidFill>
              <a:srgbClr val="454A5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AutoShape 27" descr="tile_paper_ltgray.jpeg"/>
          <p:cNvSpPr>
            <a:spLocks/>
          </p:cNvSpPr>
          <p:nvPr/>
        </p:nvSpPr>
        <p:spPr bwMode="auto">
          <a:xfrm>
            <a:off x="4159250" y="3897313"/>
            <a:ext cx="460375" cy="460375"/>
          </a:xfrm>
          <a:custGeom>
            <a:avLst/>
            <a:gdLst>
              <a:gd name="T0" fmla="*/ 230615 w 19679"/>
              <a:gd name="T1" fmla="*/ 253140 h 19679"/>
              <a:gd name="T2" fmla="*/ 230615 w 19679"/>
              <a:gd name="T3" fmla="*/ 253140 h 19679"/>
              <a:gd name="T4" fmla="*/ 230615 w 19679"/>
              <a:gd name="T5" fmla="*/ 253140 h 19679"/>
              <a:gd name="T6" fmla="*/ 230615 w 19679"/>
              <a:gd name="T7" fmla="*/ 253140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DCB41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3" name="AutoShape 28"/>
          <p:cNvSpPr>
            <a:spLocks/>
          </p:cNvSpPr>
          <p:nvPr/>
        </p:nvSpPr>
        <p:spPr bwMode="auto">
          <a:xfrm>
            <a:off x="4240213" y="3978275"/>
            <a:ext cx="298450" cy="296863"/>
          </a:xfrm>
          <a:custGeom>
            <a:avLst/>
            <a:gdLst>
              <a:gd name="T0" fmla="*/ 149146 w 19679"/>
              <a:gd name="T1" fmla="*/ 163714 h 19679"/>
              <a:gd name="T2" fmla="*/ 149146 w 19679"/>
              <a:gd name="T3" fmla="*/ 163714 h 19679"/>
              <a:gd name="T4" fmla="*/ 149146 w 19679"/>
              <a:gd name="T5" fmla="*/ 163714 h 19679"/>
              <a:gd name="T6" fmla="*/ 149146 w 19679"/>
              <a:gd name="T7" fmla="*/ 163714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DCB41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56327" name="Нижний колонтитул 3"/>
          <p:cNvSpPr txBox="1">
            <a:spLocks/>
          </p:cNvSpPr>
          <p:nvPr/>
        </p:nvSpPr>
        <p:spPr bwMode="auto">
          <a:xfrm>
            <a:off x="422275" y="441325"/>
            <a:ext cx="5399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Векторы ценности</a:t>
            </a:r>
          </a:p>
        </p:txBody>
      </p:sp>
      <p:sp>
        <p:nvSpPr>
          <p:cNvPr id="4" name="AutoShape 1"/>
          <p:cNvSpPr>
            <a:spLocks/>
          </p:cNvSpPr>
          <p:nvPr/>
        </p:nvSpPr>
        <p:spPr bwMode="auto">
          <a:xfrm rot="7344353">
            <a:off x="2848769" y="3147219"/>
            <a:ext cx="2617787" cy="1419225"/>
          </a:xfrm>
          <a:custGeom>
            <a:avLst/>
            <a:gdLst>
              <a:gd name="T0" fmla="*/ 1308894 w 21600"/>
              <a:gd name="T1" fmla="*/ 709613 h 21600"/>
              <a:gd name="T2" fmla="*/ 1308894 w 21600"/>
              <a:gd name="T3" fmla="*/ 709613 h 21600"/>
              <a:gd name="T4" fmla="*/ 1308894 w 21600"/>
              <a:gd name="T5" fmla="*/ 709613 h 21600"/>
              <a:gd name="T6" fmla="*/ 1308894 w 21600"/>
              <a:gd name="T7" fmla="*/ 7096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18285" y="8336"/>
                </a:lnTo>
                <a:lnTo>
                  <a:pt x="21600" y="19136"/>
                </a:lnTo>
                <a:lnTo>
                  <a:pt x="10800" y="21600"/>
                </a:lnTo>
                <a:lnTo>
                  <a:pt x="0" y="19136"/>
                </a:lnTo>
                <a:lnTo>
                  <a:pt x="3314" y="8336"/>
                </a:lnTo>
                <a:lnTo>
                  <a:pt x="10800" y="0"/>
                </a:lnTo>
                <a:close/>
              </a:path>
            </a:pathLst>
          </a:custGeom>
          <a:solidFill>
            <a:srgbClr val="C86FC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/>
          </a:p>
        </p:txBody>
      </p:sp>
      <p:sp>
        <p:nvSpPr>
          <p:cNvPr id="56329" name="AutoShape 2" descr="tile_paper_ltgray.jpeg"/>
          <p:cNvSpPr>
            <a:spLocks/>
          </p:cNvSpPr>
          <p:nvPr/>
        </p:nvSpPr>
        <p:spPr bwMode="auto">
          <a:xfrm rot="7070179">
            <a:off x="3838575" y="3043238"/>
            <a:ext cx="1674813" cy="20018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18285" y="8336"/>
                </a:lnTo>
                <a:lnTo>
                  <a:pt x="21600" y="19136"/>
                </a:lnTo>
                <a:lnTo>
                  <a:pt x="10800" y="21600"/>
                </a:lnTo>
                <a:lnTo>
                  <a:pt x="0" y="19136"/>
                </a:lnTo>
                <a:lnTo>
                  <a:pt x="3314" y="8336"/>
                </a:lnTo>
                <a:lnTo>
                  <a:pt x="10800" y="0"/>
                </a:lnTo>
                <a:close/>
              </a:path>
            </a:pathLst>
          </a:custGeom>
          <a:blipFill dpi="0" rotWithShape="0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6330" name="AutoShape 14"/>
          <p:cNvSpPr>
            <a:spLocks/>
          </p:cNvSpPr>
          <p:nvPr/>
        </p:nvSpPr>
        <p:spPr bwMode="auto">
          <a:xfrm>
            <a:off x="395288" y="3933825"/>
            <a:ext cx="2833687" cy="22621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00B9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500" dirty="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500" dirty="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ru-RU" sz="2500" dirty="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500" dirty="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500" dirty="0">
                <a:latin typeface="Baskerville"/>
                <a:ea typeface="Baskerville"/>
                <a:cs typeface="Baskerville"/>
              </a:rPr>
              <a:t>Качество продукта</a:t>
            </a:r>
          </a:p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err="1">
                <a:latin typeface="Baskerville"/>
                <a:ea typeface="Baskerville"/>
                <a:cs typeface="Baskerville"/>
              </a:rPr>
              <a:t>Product</a:t>
            </a:r>
            <a:r>
              <a:rPr lang="ru-RU" altLang="ru-RU" sz="1400" dirty="0">
                <a:latin typeface="Baskerville"/>
                <a:ea typeface="Baskerville"/>
                <a:cs typeface="Baskerville"/>
              </a:rPr>
              <a:t>  </a:t>
            </a:r>
            <a:r>
              <a:rPr lang="en-US" altLang="ru-RU" sz="1400" dirty="0">
                <a:latin typeface="Baskerville"/>
                <a:ea typeface="Baskerville"/>
                <a:cs typeface="Baskerville"/>
              </a:rPr>
              <a:t>p</a:t>
            </a:r>
            <a:r>
              <a:rPr lang="ru-RU" altLang="ru-RU" sz="1400" dirty="0" err="1">
                <a:latin typeface="Baskerville"/>
                <a:ea typeface="Baskerville"/>
                <a:cs typeface="Baskerville"/>
              </a:rPr>
              <a:t>erformance</a:t>
            </a:r>
            <a:endParaRPr lang="ru-RU" altLang="ru-RU" sz="1400" dirty="0">
              <a:latin typeface="Baskerville"/>
              <a:ea typeface="Baskerville"/>
              <a:cs typeface="Baskerville"/>
            </a:endParaRPr>
          </a:p>
        </p:txBody>
      </p:sp>
      <p:sp>
        <p:nvSpPr>
          <p:cNvPr id="56331" name="Line 20"/>
          <p:cNvSpPr>
            <a:spLocks noChangeShapeType="1"/>
          </p:cNvSpPr>
          <p:nvPr/>
        </p:nvSpPr>
        <p:spPr bwMode="auto">
          <a:xfrm flipH="1">
            <a:off x="4194175" y="2906713"/>
            <a:ext cx="398463" cy="0"/>
          </a:xfrm>
          <a:prstGeom prst="line">
            <a:avLst/>
          </a:prstGeom>
          <a:noFill/>
          <a:ln w="25400">
            <a:solidFill>
              <a:srgbClr val="DCB41E">
                <a:alpha val="85097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56332" name="Line 21"/>
          <p:cNvSpPr>
            <a:spLocks noChangeShapeType="1"/>
          </p:cNvSpPr>
          <p:nvPr/>
        </p:nvSpPr>
        <p:spPr bwMode="auto">
          <a:xfrm flipH="1">
            <a:off x="4186238" y="3763963"/>
            <a:ext cx="398462" cy="0"/>
          </a:xfrm>
          <a:prstGeom prst="line">
            <a:avLst/>
          </a:prstGeom>
          <a:noFill/>
          <a:ln w="25400">
            <a:solidFill>
              <a:srgbClr val="DCB41E">
                <a:alpha val="85097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56333" name="Line 22"/>
          <p:cNvSpPr>
            <a:spLocks noChangeShapeType="1"/>
          </p:cNvSpPr>
          <p:nvPr/>
        </p:nvSpPr>
        <p:spPr bwMode="auto">
          <a:xfrm flipH="1">
            <a:off x="4186238" y="2620963"/>
            <a:ext cx="398462" cy="0"/>
          </a:xfrm>
          <a:prstGeom prst="line">
            <a:avLst/>
          </a:prstGeom>
          <a:noFill/>
          <a:ln w="25400">
            <a:solidFill>
              <a:srgbClr val="DCB41E">
                <a:alpha val="85097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56334" name="Line 23"/>
          <p:cNvSpPr>
            <a:spLocks noChangeShapeType="1"/>
          </p:cNvSpPr>
          <p:nvPr/>
        </p:nvSpPr>
        <p:spPr bwMode="auto">
          <a:xfrm flipH="1">
            <a:off x="4186238" y="3478213"/>
            <a:ext cx="398462" cy="0"/>
          </a:xfrm>
          <a:prstGeom prst="line">
            <a:avLst/>
          </a:prstGeom>
          <a:noFill/>
          <a:ln w="25400">
            <a:solidFill>
              <a:srgbClr val="DCB41E">
                <a:alpha val="85097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56335" name="Line 24"/>
          <p:cNvSpPr>
            <a:spLocks noChangeShapeType="1"/>
          </p:cNvSpPr>
          <p:nvPr/>
        </p:nvSpPr>
        <p:spPr bwMode="auto">
          <a:xfrm flipH="1">
            <a:off x="4197350" y="3192463"/>
            <a:ext cx="392113" cy="0"/>
          </a:xfrm>
          <a:prstGeom prst="line">
            <a:avLst/>
          </a:prstGeom>
          <a:noFill/>
          <a:ln w="25400">
            <a:solidFill>
              <a:srgbClr val="DCB41E">
                <a:alpha val="85097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ru-RU"/>
          </a:p>
        </p:txBody>
      </p:sp>
      <p:sp>
        <p:nvSpPr>
          <p:cNvPr id="20" name="AutoShape 25"/>
          <p:cNvSpPr>
            <a:spLocks/>
          </p:cNvSpPr>
          <p:nvPr/>
        </p:nvSpPr>
        <p:spPr bwMode="auto">
          <a:xfrm>
            <a:off x="4638675" y="2425700"/>
            <a:ext cx="306388" cy="1495425"/>
          </a:xfrm>
          <a:custGeom>
            <a:avLst/>
            <a:gdLst>
              <a:gd name="T0" fmla="*/ 153194 w 21600"/>
              <a:gd name="T1" fmla="*/ 747713 h 21600"/>
              <a:gd name="T2" fmla="*/ 153194 w 21600"/>
              <a:gd name="T3" fmla="*/ 747713 h 21600"/>
              <a:gd name="T4" fmla="*/ 153194 w 21600"/>
              <a:gd name="T5" fmla="*/ 747713 h 21600"/>
              <a:gd name="T6" fmla="*/ 153194 w 21600"/>
              <a:gd name="T7" fmla="*/ 74771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1pPr>
            <a:lvl2pPr marL="742950" indent="-28575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2pPr>
            <a:lvl3pPr marL="11430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3pPr>
            <a:lvl4pPr marL="16002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4pPr>
            <a:lvl5pPr marL="2057400" indent="-228600" eaLnBrk="0"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625B48"/>
                </a:solidFill>
                <a:latin typeface="Baskerville" charset="0"/>
                <a:ea typeface="Baskerville" charset="0"/>
                <a:cs typeface="Baskerville" charset="0"/>
                <a:sym typeface="Baskerville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900">
                <a:solidFill>
                  <a:srgbClr val="454A51"/>
                </a:solidFill>
                <a:latin typeface="+mn-lt"/>
                <a:ea typeface="Noteworthy Light" charset="0"/>
                <a:cs typeface="Noteworthy Light" charset="0"/>
                <a:sym typeface="Noteworthy Light" charset="0"/>
              </a:rPr>
              <a:t>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900">
                <a:solidFill>
                  <a:srgbClr val="454A51"/>
                </a:solidFill>
                <a:latin typeface="+mn-lt"/>
                <a:ea typeface="Noteworthy Light" charset="0"/>
                <a:cs typeface="Noteworthy Light" charset="0"/>
                <a:sym typeface="Noteworthy Light" charset="0"/>
              </a:rPr>
              <a:t>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900">
                <a:solidFill>
                  <a:srgbClr val="454A51"/>
                </a:solidFill>
                <a:latin typeface="+mn-lt"/>
                <a:ea typeface="Noteworthy Light" charset="0"/>
                <a:cs typeface="Noteworthy Light" charset="0"/>
                <a:sym typeface="Noteworthy Light" charset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900">
                <a:solidFill>
                  <a:srgbClr val="454A51"/>
                </a:solidFill>
                <a:latin typeface="+mn-lt"/>
                <a:ea typeface="Noteworthy Light" charset="0"/>
                <a:cs typeface="Noteworthy Light" charset="0"/>
                <a:sym typeface="Noteworthy Light" charset="0"/>
              </a:rPr>
              <a:t>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900">
                <a:solidFill>
                  <a:srgbClr val="454A51"/>
                </a:solidFill>
                <a:latin typeface="+mn-lt"/>
                <a:ea typeface="Noteworthy Light" charset="0"/>
                <a:cs typeface="Noteworthy Light" charset="0"/>
                <a:sym typeface="Noteworthy Light" charset="0"/>
              </a:rPr>
              <a:t>1</a:t>
            </a:r>
            <a:endParaRPr lang="ru-RU" altLang="ru-RU" sz="1900">
              <a:latin typeface="+mn-lt"/>
            </a:endParaRPr>
          </a:p>
        </p:txBody>
      </p:sp>
      <p:grpSp>
        <p:nvGrpSpPr>
          <p:cNvPr id="56337" name="Group 29"/>
          <p:cNvGrpSpPr>
            <a:grpSpLocks/>
          </p:cNvGrpSpPr>
          <p:nvPr/>
        </p:nvGrpSpPr>
        <p:grpSpPr bwMode="auto">
          <a:xfrm>
            <a:off x="3589338" y="4724400"/>
            <a:ext cx="2206625" cy="896938"/>
            <a:chOff x="0" y="0"/>
            <a:chExt cx="1433081" cy="1238282"/>
          </a:xfrm>
        </p:grpSpPr>
        <p:sp>
          <p:nvSpPr>
            <p:cNvPr id="56353" name="AutoShape 30"/>
            <p:cNvSpPr>
              <a:spLocks/>
            </p:cNvSpPr>
            <p:nvPr/>
          </p:nvSpPr>
          <p:spPr bwMode="auto">
            <a:xfrm>
              <a:off x="0" y="83869"/>
              <a:ext cx="258446" cy="25844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6F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6354" name="AutoShape 31" descr="tile_paper_ltgray.jpeg"/>
            <p:cNvSpPr>
              <a:spLocks/>
            </p:cNvSpPr>
            <p:nvPr/>
          </p:nvSpPr>
          <p:spPr bwMode="auto">
            <a:xfrm>
              <a:off x="0" y="491264"/>
              <a:ext cx="258446" cy="25844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56355" name="AutoShape 32"/>
            <p:cNvSpPr>
              <a:spLocks/>
            </p:cNvSpPr>
            <p:nvPr/>
          </p:nvSpPr>
          <p:spPr bwMode="auto">
            <a:xfrm>
              <a:off x="0" y="895966"/>
              <a:ext cx="258446" cy="25844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ru-RU"/>
            </a:p>
          </p:txBody>
        </p:sp>
        <p:sp>
          <p:nvSpPr>
            <p:cNvPr id="28" name="AutoShape 33"/>
            <p:cNvSpPr>
              <a:spLocks/>
            </p:cNvSpPr>
            <p:nvPr/>
          </p:nvSpPr>
          <p:spPr bwMode="auto">
            <a:xfrm>
              <a:off x="279399" y="0"/>
              <a:ext cx="1153682" cy="1238282"/>
            </a:xfrm>
            <a:custGeom>
              <a:avLst/>
              <a:gdLst>
                <a:gd name="T0" fmla="*/ 576706 w 21600"/>
                <a:gd name="T1" fmla="*/ 619141 h 21600"/>
                <a:gd name="T2" fmla="*/ 576706 w 21600"/>
                <a:gd name="T3" fmla="*/ 619141 h 21600"/>
                <a:gd name="T4" fmla="*/ 576706 w 21600"/>
                <a:gd name="T5" fmla="*/ 619141 h 21600"/>
                <a:gd name="T6" fmla="*/ 576706 w 21600"/>
                <a:gd name="T7" fmla="*/ 61914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/>
            <a:lstStyle>
              <a:lvl1pPr eaLnBrk="0"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1pPr>
              <a:lvl2pPr marL="742950" indent="-285750" eaLnBrk="0"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2pPr>
              <a:lvl3pPr marL="1143000" indent="-228600" eaLnBrk="0"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3pPr>
              <a:lvl4pPr marL="1600200" indent="-228600" eaLnBrk="0"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4pPr>
              <a:lvl5pPr marL="2057400" indent="-228600" eaLnBrk="0"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625B4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smtClean="0">
                  <a:solidFill>
                    <a:srgbClr val="454A51"/>
                  </a:solidFill>
                  <a:latin typeface="+mn-lt"/>
                  <a:ea typeface="Noteworthy Light" charset="0"/>
                  <a:cs typeface="Noteworthy Light" charset="0"/>
                  <a:sym typeface="Noteworthy Light" charset="0"/>
                </a:rPr>
                <a:t>Наша компания</a:t>
              </a:r>
              <a:endParaRPr lang="ru-RU" altLang="ru-RU" sz="1800">
                <a:solidFill>
                  <a:srgbClr val="454A51"/>
                </a:solidFill>
                <a:latin typeface="+mn-lt"/>
                <a:ea typeface="Noteworthy Light" charset="0"/>
                <a:cs typeface="Noteworthy Light" charset="0"/>
                <a:sym typeface="Noteworthy Light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smtClean="0">
                  <a:solidFill>
                    <a:srgbClr val="454A51"/>
                  </a:solidFill>
                  <a:latin typeface="+mn-lt"/>
                  <a:ea typeface="Noteworthy Light" charset="0"/>
                  <a:cs typeface="Noteworthy Light" charset="0"/>
                  <a:sym typeface="Noteworthy Light" charset="0"/>
                </a:rPr>
                <a:t>Конкурент </a:t>
              </a:r>
              <a:r>
                <a:rPr lang="ru-RU" altLang="ru-RU" sz="1800">
                  <a:solidFill>
                    <a:srgbClr val="454A51"/>
                  </a:solidFill>
                  <a:latin typeface="+mn-lt"/>
                  <a:ea typeface="Noteworthy Light" charset="0"/>
                  <a:cs typeface="Noteworthy Light" charset="0"/>
                  <a:sym typeface="Noteworthy Light" charset="0"/>
                </a:rPr>
                <a:t>1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smtClean="0">
                  <a:solidFill>
                    <a:srgbClr val="454A51"/>
                  </a:solidFill>
                  <a:latin typeface="+mn-lt"/>
                  <a:ea typeface="Noteworthy Light" charset="0"/>
                  <a:cs typeface="Noteworthy Light" charset="0"/>
                  <a:sym typeface="Noteworthy Light" charset="0"/>
                </a:rPr>
                <a:t>Конкурент </a:t>
              </a:r>
              <a:r>
                <a:rPr lang="ru-RU" altLang="ru-RU" sz="1800">
                  <a:solidFill>
                    <a:srgbClr val="454A51"/>
                  </a:solidFill>
                  <a:latin typeface="+mn-lt"/>
                  <a:ea typeface="Noteworthy Light" charset="0"/>
                  <a:cs typeface="Noteworthy Light" charset="0"/>
                  <a:sym typeface="Noteworthy Light" charset="0"/>
                </a:rPr>
                <a:t>2</a:t>
              </a:r>
              <a:endParaRPr lang="ru-RU" altLang="ru-RU" sz="1800">
                <a:latin typeface="+mn-lt"/>
              </a:endParaRPr>
            </a:p>
          </p:txBody>
        </p:sp>
      </p:grpSp>
      <p:sp>
        <p:nvSpPr>
          <p:cNvPr id="56338" name="AutoShape 34" descr="tile_paper_ltgray.png"/>
          <p:cNvSpPr>
            <a:spLocks/>
          </p:cNvSpPr>
          <p:nvPr/>
        </p:nvSpPr>
        <p:spPr bwMode="auto">
          <a:xfrm>
            <a:off x="3624263" y="368300"/>
            <a:ext cx="1520825" cy="1520825"/>
          </a:xfrm>
          <a:custGeom>
            <a:avLst/>
            <a:gdLst>
              <a:gd name="T0" fmla="*/ 2147483647 w 19679"/>
              <a:gd name="T1" fmla="*/ 2147483647 h 19679"/>
              <a:gd name="T2" fmla="*/ 2147483647 w 19679"/>
              <a:gd name="T3" fmla="*/ 2147483647 h 19679"/>
              <a:gd name="T4" fmla="*/ 2147483647 w 19679"/>
              <a:gd name="T5" fmla="*/ 2147483647 h 19679"/>
              <a:gd name="T6" fmla="*/ 2147483647 w 19679"/>
              <a:gd name="T7" fmla="*/ 2147483647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84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4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4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4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4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endParaRPr lang="ru-RU" altLang="ru-RU" sz="2500" dirty="0">
              <a:latin typeface="Baskerville"/>
              <a:ea typeface="Baskerville"/>
              <a:cs typeface="Baskerville"/>
            </a:endParaRP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2500" dirty="0">
                <a:latin typeface="Baskerville"/>
                <a:ea typeface="Baskerville"/>
                <a:cs typeface="Baskerville"/>
              </a:rPr>
              <a:t>Цена</a:t>
            </a:r>
          </a:p>
          <a:p>
            <a:pPr algn="ctr" eaLnBrk="1">
              <a:spcBef>
                <a:spcPct val="0"/>
              </a:spcBef>
              <a:buFontTx/>
              <a:buNone/>
            </a:pPr>
            <a:endParaRPr lang="ru-RU" altLang="ru-RU" sz="1400" dirty="0">
              <a:latin typeface="Baskerville"/>
              <a:ea typeface="Baskerville"/>
              <a:cs typeface="Baskerville"/>
            </a:endParaRP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dirty="0" err="1">
                <a:latin typeface="Baskerville"/>
                <a:ea typeface="Baskerville"/>
                <a:cs typeface="Baskerville"/>
              </a:rPr>
              <a:t>Price</a:t>
            </a:r>
            <a:endParaRPr lang="ru-RU" altLang="ru-RU" sz="1400" dirty="0">
              <a:latin typeface="Baskerville"/>
              <a:ea typeface="Baskerville"/>
              <a:cs typeface="Baskerville"/>
            </a:endParaRPr>
          </a:p>
        </p:txBody>
      </p:sp>
      <p:sp>
        <p:nvSpPr>
          <p:cNvPr id="56339" name="AutoShape 5"/>
          <p:cNvSpPr>
            <a:spLocks/>
          </p:cNvSpPr>
          <p:nvPr/>
        </p:nvSpPr>
        <p:spPr bwMode="auto">
          <a:xfrm rot="-7209863">
            <a:off x="3619500" y="3562351"/>
            <a:ext cx="1247775" cy="1111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16665" y="10196"/>
                </a:lnTo>
                <a:lnTo>
                  <a:pt x="21600" y="20996"/>
                </a:lnTo>
                <a:lnTo>
                  <a:pt x="10800" y="21600"/>
                </a:lnTo>
                <a:lnTo>
                  <a:pt x="0" y="20996"/>
                </a:lnTo>
                <a:lnTo>
                  <a:pt x="4934" y="10196"/>
                </a:lnTo>
                <a:lnTo>
                  <a:pt x="10800" y="0"/>
                </a:lnTo>
                <a:close/>
              </a:path>
            </a:pathLst>
          </a:custGeom>
          <a:blipFill dpi="0" rotWithShape="0">
            <a:blip r:embed="rId3">
              <a:alphaModFix amt="5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6340" name="Прямоугольник 41"/>
          <p:cNvSpPr>
            <a:spLocks noChangeArrowheads="1"/>
          </p:cNvSpPr>
          <p:nvPr/>
        </p:nvSpPr>
        <p:spPr bwMode="auto">
          <a:xfrm>
            <a:off x="5243513" y="1076325"/>
            <a:ext cx="2401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Китайские товары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 dirty="0"/>
              <a:t>SANYO</a:t>
            </a:r>
            <a:endParaRPr lang="ru-RU" altLang="ru-RU" sz="1800" dirty="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АвтоВАЗ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 dirty="0"/>
              <a:t>Tele2</a:t>
            </a:r>
            <a:endParaRPr lang="ru-RU" altLang="ru-RU" sz="1800" dirty="0"/>
          </a:p>
        </p:txBody>
      </p:sp>
      <p:sp>
        <p:nvSpPr>
          <p:cNvPr id="56341" name="Прямоугольник 42"/>
          <p:cNvSpPr>
            <a:spLocks noChangeArrowheads="1"/>
          </p:cNvSpPr>
          <p:nvPr/>
        </p:nvSpPr>
        <p:spPr bwMode="auto">
          <a:xfrm>
            <a:off x="6486525" y="2425700"/>
            <a:ext cx="21891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Rolls-Royce</a:t>
            </a:r>
            <a:endParaRPr lang="ru-RU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Harley Davidson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McDonald’s</a:t>
            </a:r>
            <a:endParaRPr lang="ru-RU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Альфа-банк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Шоколадница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Билайн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Азбука вкуса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МГТС</a:t>
            </a:r>
          </a:p>
        </p:txBody>
      </p:sp>
      <p:sp>
        <p:nvSpPr>
          <p:cNvPr id="56342" name="Прямоугольник 43"/>
          <p:cNvSpPr>
            <a:spLocks noChangeArrowheads="1"/>
          </p:cNvSpPr>
          <p:nvPr/>
        </p:nvSpPr>
        <p:spPr bwMode="auto">
          <a:xfrm>
            <a:off x="1917700" y="2655888"/>
            <a:ext cx="1430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BMW</a:t>
            </a:r>
            <a:endParaRPr lang="ru-RU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Apple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Brioni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Rolex</a:t>
            </a:r>
            <a:endParaRPr lang="ru-RU" altLang="ru-RU" sz="1800"/>
          </a:p>
        </p:txBody>
      </p:sp>
      <p:sp>
        <p:nvSpPr>
          <p:cNvPr id="5634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24FF35-C481-4760-AD2A-BCF8A692E0A6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ru-RU" sz="1000" smtClean="0"/>
          </a:p>
        </p:txBody>
      </p:sp>
      <p:sp>
        <p:nvSpPr>
          <p:cNvPr id="56344" name="Блок-схема: процесс 2"/>
          <p:cNvSpPr>
            <a:spLocks noChangeArrowheads="1"/>
          </p:cNvSpPr>
          <p:nvPr/>
        </p:nvSpPr>
        <p:spPr bwMode="auto">
          <a:xfrm>
            <a:off x="6588125" y="4724400"/>
            <a:ext cx="2051050" cy="1471613"/>
          </a:xfrm>
          <a:prstGeom prst="flowChartProcess">
            <a:avLst/>
          </a:prstGeom>
          <a:solidFill>
            <a:srgbClr val="FFD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>
            <a:lvl1pPr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842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endParaRPr lang="ru-RU" altLang="ru-RU" sz="250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</a:pPr>
            <a:r>
              <a:rPr lang="ru-RU" altLang="ru-RU" sz="2500">
                <a:latin typeface="Baskerville"/>
                <a:ea typeface="Baskerville"/>
                <a:cs typeface="Baskerville"/>
              </a:rPr>
              <a:t>Клиентский сервис</a:t>
            </a:r>
          </a:p>
          <a:p>
            <a:pPr algn="ctr" eaLnBrk="1">
              <a:lnSpc>
                <a:spcPct val="80000"/>
              </a:lnSpc>
            </a:pPr>
            <a:endParaRPr lang="ru-RU" altLang="ru-RU" sz="1400">
              <a:latin typeface="Baskerville"/>
              <a:ea typeface="Baskerville"/>
              <a:cs typeface="Baskerville"/>
            </a:endParaRPr>
          </a:p>
          <a:p>
            <a:pPr algn="ctr" eaLnBrk="1">
              <a:lnSpc>
                <a:spcPct val="80000"/>
              </a:lnSpc>
            </a:pPr>
            <a:r>
              <a:rPr lang="ru-RU" altLang="ru-RU" sz="1400">
                <a:latin typeface="Baskerville"/>
                <a:ea typeface="Baskerville"/>
                <a:cs typeface="Baskerville"/>
              </a:rPr>
              <a:t>Customer </a:t>
            </a:r>
            <a:r>
              <a:rPr lang="en-US" altLang="ru-RU" sz="1400">
                <a:latin typeface="Baskerville"/>
                <a:ea typeface="Baskerville"/>
                <a:cs typeface="Baskerville"/>
              </a:rPr>
              <a:t>L</a:t>
            </a:r>
            <a:r>
              <a:rPr lang="ru-RU" altLang="ru-RU" sz="1400">
                <a:latin typeface="Baskerville"/>
                <a:ea typeface="Baskerville"/>
                <a:cs typeface="Baskerville"/>
              </a:rPr>
              <a:t>oyality</a:t>
            </a:r>
          </a:p>
        </p:txBody>
      </p:sp>
      <p:sp>
        <p:nvSpPr>
          <p:cNvPr id="56345" name="Прямоугольник 41"/>
          <p:cNvSpPr>
            <a:spLocks noChangeArrowheads="1"/>
          </p:cNvSpPr>
          <p:nvPr/>
        </p:nvSpPr>
        <p:spPr bwMode="auto">
          <a:xfrm>
            <a:off x="2165350" y="1076325"/>
            <a:ext cx="1468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ИКЕА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ОБИ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АШАН</a:t>
            </a:r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 err="1"/>
              <a:t>Стардог</a:t>
            </a:r>
            <a:endParaRPr lang="ru-RU" altLang="ru-RU" sz="1800" dirty="0"/>
          </a:p>
        </p:txBody>
      </p:sp>
      <p:sp>
        <p:nvSpPr>
          <p:cNvPr id="56346" name="Прямоугольник 43"/>
          <p:cNvSpPr>
            <a:spLocks noChangeArrowheads="1"/>
          </p:cNvSpPr>
          <p:nvPr/>
        </p:nvSpPr>
        <p:spPr bwMode="auto">
          <a:xfrm>
            <a:off x="395288" y="2655888"/>
            <a:ext cx="1609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Columbia</a:t>
            </a:r>
            <a:endParaRPr lang="ru-RU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Коркунов</a:t>
            </a:r>
            <a:endParaRPr lang="en-US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/>
              <a:t>Избёнка</a:t>
            </a:r>
            <a:endParaRPr lang="en-US" altLang="ru-RU" sz="1800"/>
          </a:p>
          <a:p>
            <a:pPr lvl="1" eaLnBrk="1" hangingPunct="1">
              <a:spcBef>
                <a:spcPct val="0"/>
              </a:spcBef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en-US" altLang="ru-RU" sz="1800"/>
              <a:t>Villeroy </a:t>
            </a:r>
            <a:br>
              <a:rPr lang="en-US" altLang="ru-RU" sz="1800"/>
            </a:br>
            <a:r>
              <a:rPr lang="en-US" altLang="ru-RU" sz="1800"/>
              <a:t>&amp; Boch</a:t>
            </a:r>
            <a:endParaRPr lang="ru-RU" altLang="ru-RU" sz="180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 flipV="1">
            <a:off x="755650" y="1676400"/>
            <a:ext cx="2644775" cy="11604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5762625" y="1484313"/>
            <a:ext cx="2193925" cy="1352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429125" y="5732463"/>
            <a:ext cx="0" cy="482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50" name="Группа 49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56351" name="Рисунок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5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271198" y="505414"/>
            <a:ext cx="502394" cy="868771"/>
            <a:chOff x="8172400" y="836712"/>
            <a:chExt cx="502394" cy="868771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2" name="Трапеция 41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9" name="Овал 38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6329" grpId="0" animBg="1"/>
      <p:bldP spid="56330" grpId="0" animBg="1"/>
      <p:bldP spid="56331" grpId="0" animBg="1"/>
      <p:bldP spid="56332" grpId="0" animBg="1"/>
      <p:bldP spid="56333" grpId="0" animBg="1"/>
      <p:bldP spid="56334" grpId="0" animBg="1"/>
      <p:bldP spid="56335" grpId="0" animBg="1"/>
      <p:bldP spid="20" grpId="0"/>
      <p:bldP spid="56338" grpId="0" animBg="1"/>
      <p:bldP spid="56339" grpId="0" animBg="1"/>
      <p:bldP spid="56340" grpId="0"/>
      <p:bldP spid="56341" grpId="0"/>
      <p:bldP spid="56342" grpId="0"/>
      <p:bldP spid="56344" grpId="0" animBg="1"/>
      <p:bldP spid="56345" grpId="0"/>
      <p:bldP spid="5634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5B66CA-8045-4280-991F-5DD58B78CDEC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3 вида ценности в глазах клиента</a:t>
            </a:r>
          </a:p>
        </p:txBody>
      </p:sp>
      <p:pic>
        <p:nvPicPr>
          <p:cNvPr id="242690" name="Picture 2" descr="http://images.onlinelabels.com/images/clip-art/acspike/acspike_male_user_ic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341438"/>
            <a:ext cx="1871662" cy="187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Прямоугольник 1"/>
          <p:cNvSpPr>
            <a:spLocks noChangeArrowheads="1"/>
          </p:cNvSpPr>
          <p:nvPr/>
        </p:nvSpPr>
        <p:spPr bwMode="auto">
          <a:xfrm>
            <a:off x="403225" y="3867150"/>
            <a:ext cx="28559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Соотношение любых потенциальных затрат</a:t>
            </a:r>
            <a:br>
              <a:rPr lang="ru-RU" altLang="ru-RU" sz="2000"/>
            </a:br>
            <a:r>
              <a:rPr lang="ru-RU" altLang="ru-RU" sz="2000"/>
              <a:t>(включая косвенные) </a:t>
            </a:r>
            <a:r>
              <a:rPr lang="ru-RU" altLang="ru-RU" sz="2000" smtClean="0"/>
              <a:t/>
            </a:r>
            <a:br>
              <a:rPr lang="ru-RU" altLang="ru-RU" sz="2000" smtClean="0"/>
            </a:br>
            <a:r>
              <a:rPr lang="ru-RU" altLang="ru-RU" sz="2000" smtClean="0"/>
              <a:t>и </a:t>
            </a:r>
            <a:r>
              <a:rPr lang="ru-RU" altLang="ru-RU" sz="2000"/>
              <a:t>потенциальных доходов</a:t>
            </a:r>
          </a:p>
        </p:txBody>
      </p:sp>
      <p:pic>
        <p:nvPicPr>
          <p:cNvPr id="57350" name="Picture 4" descr="http://www.belarusforyou.by/attachments/Image/dollar_1.png?13876665643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341438"/>
            <a:ext cx="22733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3" descr="http://www.trees4life.ca/wp-content/uploads/2012/07/Tree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36220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Прямоугольник 7"/>
          <p:cNvSpPr>
            <a:spLocks noChangeArrowheads="1"/>
          </p:cNvSpPr>
          <p:nvPr/>
        </p:nvSpPr>
        <p:spPr bwMode="auto">
          <a:xfrm>
            <a:off x="6842125" y="192246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</a:rPr>
              <a:t>Business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57353" name="Прямоугольник 12"/>
          <p:cNvSpPr>
            <a:spLocks noChangeArrowheads="1"/>
          </p:cNvSpPr>
          <p:nvPr/>
        </p:nvSpPr>
        <p:spPr bwMode="auto">
          <a:xfrm>
            <a:off x="866775" y="3357563"/>
            <a:ext cx="19288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ФИНАНСОВАЯ</a:t>
            </a:r>
          </a:p>
        </p:txBody>
      </p:sp>
      <p:sp>
        <p:nvSpPr>
          <p:cNvPr id="57354" name="Прямоугольник 27"/>
          <p:cNvSpPr>
            <a:spLocks noChangeArrowheads="1"/>
          </p:cNvSpPr>
          <p:nvPr/>
        </p:nvSpPr>
        <p:spPr bwMode="auto">
          <a:xfrm>
            <a:off x="3622675" y="3357563"/>
            <a:ext cx="2185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ПЕРСОНАЛЬНАЯ</a:t>
            </a:r>
          </a:p>
        </p:txBody>
      </p:sp>
      <p:sp>
        <p:nvSpPr>
          <p:cNvPr id="57355" name="Прямоугольник 28"/>
          <p:cNvSpPr>
            <a:spLocks noChangeArrowheads="1"/>
          </p:cNvSpPr>
          <p:nvPr/>
        </p:nvSpPr>
        <p:spPr bwMode="auto">
          <a:xfrm>
            <a:off x="6199188" y="3357563"/>
            <a:ext cx="2276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/>
              <a:t>СТРАТЕГИЧЕСКАЯ</a:t>
            </a:r>
          </a:p>
        </p:txBody>
      </p:sp>
      <p:sp>
        <p:nvSpPr>
          <p:cNvPr id="57356" name="Прямоугольник 29"/>
          <p:cNvSpPr>
            <a:spLocks noChangeArrowheads="1"/>
          </p:cNvSpPr>
          <p:nvPr/>
        </p:nvSpPr>
        <p:spPr bwMode="auto">
          <a:xfrm>
            <a:off x="3322638" y="3867150"/>
            <a:ext cx="27860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 dirty="0"/>
              <a:t>Ускорение достижения личных целей, исполнение желаний, удовлетворение личных амбиций</a:t>
            </a:r>
          </a:p>
        </p:txBody>
      </p:sp>
      <p:sp>
        <p:nvSpPr>
          <p:cNvPr id="57357" name="Прямоугольник 30"/>
          <p:cNvSpPr>
            <a:spLocks noChangeArrowheads="1"/>
          </p:cNvSpPr>
          <p:nvPr/>
        </p:nvSpPr>
        <p:spPr bwMode="auto">
          <a:xfrm>
            <a:off x="6108700" y="3867150"/>
            <a:ext cx="2786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buFontTx/>
              <a:buNone/>
            </a:pPr>
            <a:r>
              <a:rPr lang="ru-RU" altLang="ru-RU" sz="2000"/>
              <a:t>Стратегические цели компании </a:t>
            </a:r>
            <a:r>
              <a:rPr lang="ru-RU" altLang="ru-RU" sz="2000" smtClean="0"/>
              <a:t>в долгосрочной перспективе</a:t>
            </a:r>
            <a:endParaRPr lang="ru-RU" altLang="ru-RU" sz="2000"/>
          </a:p>
        </p:txBody>
      </p:sp>
      <p:grpSp>
        <p:nvGrpSpPr>
          <p:cNvPr id="57358" name="Группа 1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57361" name="Рисунок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55650" y="5551488"/>
            <a:ext cx="7762875" cy="647700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Кто оценивает ценность предложения – продавец или клиент?</a:t>
            </a: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615578" y="5440952"/>
            <a:ext cx="502394" cy="868771"/>
            <a:chOff x="8172400" y="836712"/>
            <a:chExt cx="502394" cy="86877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" name="Трапеция 36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4" name="Овал 33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  <p:bldP spid="57354" grpId="0"/>
      <p:bldP spid="57355" grpId="0"/>
      <p:bldP spid="57356" grpId="0"/>
      <p:bldP spid="57357" grpId="0"/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6"/>
          <p:cNvSpPr>
            <a:spLocks noChangeArrowheads="1"/>
          </p:cNvSpPr>
          <p:nvPr/>
        </p:nvSpPr>
        <p:spPr bwMode="auto">
          <a:xfrm>
            <a:off x="827088" y="1484313"/>
            <a:ext cx="5113337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Выясняем критерии оценки клиента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Выясняем степень осведомлённости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Рассказываем о нашем продукте 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>и </a:t>
            </a:r>
            <a:r>
              <a:rPr lang="ru-RU" altLang="ru-RU" sz="2000" dirty="0"/>
              <a:t>ярко описываем его ценности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Сравниваем наши критерии </a:t>
            </a:r>
            <a:br>
              <a:rPr lang="ru-RU" altLang="ru-RU" sz="2000" dirty="0"/>
            </a:br>
            <a:r>
              <a:rPr lang="ru-RU" altLang="ru-RU" sz="2000" dirty="0"/>
              <a:t>с клиентскими ожиданиями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С помощью техники </a:t>
            </a:r>
            <a:r>
              <a:rPr lang="en-US" altLang="ru-RU" sz="2000" dirty="0"/>
              <a:t>SPIN </a:t>
            </a:r>
            <a:r>
              <a:rPr lang="ru-RU" altLang="ru-RU" sz="2000" dirty="0"/>
              <a:t>добавляем «веса» нашим критериям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Отрабатываем возражения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Описываем будущее с нашим решением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Приводим примеры успешных сделок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Приводим «убойный аргумент»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Calibri" pitchFamily="34" charset="0"/>
              <a:buAutoNum type="arabicPeriod"/>
            </a:pPr>
            <a:r>
              <a:rPr lang="ru-RU" altLang="ru-RU" sz="2000" dirty="0"/>
              <a:t>Завершаем сделку</a:t>
            </a:r>
          </a:p>
        </p:txBody>
      </p:sp>
      <p:sp>
        <p:nvSpPr>
          <p:cNvPr id="5837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CE8B6B-4098-4B49-AE97-897C854ACA2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ru-RU" sz="1000" smtClean="0"/>
          </a:p>
        </p:txBody>
      </p:sp>
      <p:sp>
        <p:nvSpPr>
          <p:cNvPr id="58372" name="Нижний колонтитул 3"/>
          <p:cNvSpPr txBox="1">
            <a:spLocks/>
          </p:cNvSpPr>
          <p:nvPr/>
        </p:nvSpPr>
        <p:spPr bwMode="auto">
          <a:xfrm>
            <a:off x="755650" y="752475"/>
            <a:ext cx="5616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Как доносить ценность до клиента</a:t>
            </a:r>
          </a:p>
        </p:txBody>
      </p:sp>
      <p:grpSp>
        <p:nvGrpSpPr>
          <p:cNvPr id="58373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58376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58374" name="Picture 2" descr="http://damfoundation.org/wp-content/uploads/2013/04/r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47813"/>
            <a:ext cx="2781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Прямоугольник 1"/>
          <p:cNvSpPr>
            <a:spLocks noChangeArrowheads="1"/>
          </p:cNvSpPr>
          <p:nvPr/>
        </p:nvSpPr>
        <p:spPr bwMode="auto">
          <a:xfrm>
            <a:off x="6156325" y="3860800"/>
            <a:ext cx="2781300" cy="1200150"/>
          </a:xfrm>
          <a:prstGeom prst="rect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Не забываем, что у любой сделки есть финансовые </a:t>
            </a:r>
            <a:br>
              <a:rPr lang="ru-RU" altLang="ru-RU" dirty="0"/>
            </a:br>
            <a:r>
              <a:rPr lang="ru-RU" altLang="ru-RU" dirty="0"/>
              <a:t>и нефинансовые бенефиты!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Заполняем таблицу 1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36392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Заполняем таблицу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>
                <a:solidFill>
                  <a:schemeClr val="tx1"/>
                </a:solidFill>
              </a:rPr>
              <a:t>Заполняем таблицу </a:t>
            </a:r>
            <a:r>
              <a:rPr lang="ru-RU" smtClean="0">
                <a:solidFill>
                  <a:schemeClr val="tx1"/>
                </a:solidFill>
              </a:rPr>
              <a:t>3</a:t>
            </a: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88988" y="620713"/>
            <a:ext cx="73834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Повышение значимости сильных сторон нашего предложения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63938" y="1212850"/>
            <a:ext cx="2520950" cy="747713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Функции / свойства / особенности / качества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7763" y="1204913"/>
            <a:ext cx="2305050" cy="747712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>
                <a:solidFill>
                  <a:schemeClr val="bg1"/>
                </a:solidFill>
              </a:rPr>
              <a:t>Ценность </a:t>
            </a:r>
            <a:br>
              <a:rPr lang="ru-RU" b="1">
                <a:solidFill>
                  <a:schemeClr val="bg1"/>
                </a:solidFill>
              </a:rPr>
            </a:br>
            <a:r>
              <a:rPr lang="ru-RU" b="1">
                <a:solidFill>
                  <a:schemeClr val="bg1"/>
                </a:solidFill>
              </a:rPr>
              <a:t>для клиента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0433" name="Line 19"/>
          <p:cNvSpPr>
            <a:spLocks noChangeShapeType="1"/>
          </p:cNvSpPr>
          <p:nvPr/>
        </p:nvSpPr>
        <p:spPr bwMode="auto">
          <a:xfrm>
            <a:off x="6156325" y="1125538"/>
            <a:ext cx="0" cy="42116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4" name="Line 30"/>
          <p:cNvSpPr>
            <a:spLocks noChangeShapeType="1"/>
          </p:cNvSpPr>
          <p:nvPr/>
        </p:nvSpPr>
        <p:spPr bwMode="auto">
          <a:xfrm>
            <a:off x="320675" y="27082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5" name="Line 30"/>
          <p:cNvSpPr>
            <a:spLocks noChangeShapeType="1"/>
          </p:cNvSpPr>
          <p:nvPr/>
        </p:nvSpPr>
        <p:spPr bwMode="auto">
          <a:xfrm>
            <a:off x="320675" y="3384550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6" name="Line 30"/>
          <p:cNvSpPr>
            <a:spLocks noChangeShapeType="1"/>
          </p:cNvSpPr>
          <p:nvPr/>
        </p:nvSpPr>
        <p:spPr bwMode="auto">
          <a:xfrm>
            <a:off x="320675" y="402272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7" name="Line 30"/>
          <p:cNvSpPr>
            <a:spLocks noChangeShapeType="1"/>
          </p:cNvSpPr>
          <p:nvPr/>
        </p:nvSpPr>
        <p:spPr bwMode="auto">
          <a:xfrm>
            <a:off x="320675" y="467042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8" name="Line 30"/>
          <p:cNvSpPr>
            <a:spLocks noChangeShapeType="1"/>
          </p:cNvSpPr>
          <p:nvPr/>
        </p:nvSpPr>
        <p:spPr bwMode="auto">
          <a:xfrm>
            <a:off x="320675" y="53371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9" name="Line 30"/>
          <p:cNvSpPr>
            <a:spLocks noChangeShapeType="1"/>
          </p:cNvSpPr>
          <p:nvPr/>
        </p:nvSpPr>
        <p:spPr bwMode="auto">
          <a:xfrm>
            <a:off x="320675" y="20605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39750" y="1212849"/>
            <a:ext cx="2879725" cy="7397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>
                <a:solidFill>
                  <a:schemeClr val="bg1"/>
                </a:solidFill>
              </a:rPr>
              <a:t>СИЛЬНЫЕ СТОРОНЫ</a:t>
            </a:r>
          </a:p>
        </p:txBody>
      </p:sp>
      <p:sp>
        <p:nvSpPr>
          <p:cNvPr id="60441" name="Line 19"/>
          <p:cNvSpPr>
            <a:spLocks noChangeShapeType="1"/>
          </p:cNvSpPr>
          <p:nvPr/>
        </p:nvSpPr>
        <p:spPr bwMode="auto">
          <a:xfrm>
            <a:off x="3489325" y="1125538"/>
            <a:ext cx="0" cy="42116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0442" name="Группа 2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0444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6044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FD09A0-F19B-4368-AF10-67AEBD3C8D24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ru-RU" sz="100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39750" y="2204864"/>
            <a:ext cx="8181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Например:  Низкие цены           Крупные поставки                 Сокращение издержек</a:t>
            </a: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39750" y="5445224"/>
            <a:ext cx="8604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mtClean="0"/>
              <a:t>Проверка:  «Наша сильная сторона – </a:t>
            </a:r>
            <a:r>
              <a:rPr lang="ru-RU" sz="1600" b="1" smtClean="0"/>
              <a:t>низкие цены</a:t>
            </a:r>
            <a:r>
              <a:rPr lang="ru-RU" sz="1600" smtClean="0"/>
              <a:t>, которые мы получаем вследствии </a:t>
            </a:r>
            <a:r>
              <a:rPr lang="ru-RU" sz="1600" b="1" smtClean="0"/>
              <a:t>крупных поставок</a:t>
            </a:r>
            <a:r>
              <a:rPr lang="ru-RU" sz="1600" smtClean="0"/>
              <a:t>, благодаря чему вы сможете существенно </a:t>
            </a:r>
            <a:r>
              <a:rPr lang="ru-RU" sz="1600" b="1" smtClean="0"/>
              <a:t>сократить свои издержки</a:t>
            </a:r>
            <a:r>
              <a:rPr lang="ru-RU" sz="1600" smtClean="0"/>
              <a:t>»</a:t>
            </a: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88988" y="620713"/>
            <a:ext cx="73834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Понижение значимости слабых сторон нашего предложения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63938" y="1212850"/>
            <a:ext cx="2520950" cy="747713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mtClean="0">
                <a:solidFill>
                  <a:schemeClr val="bg1"/>
                </a:solidFill>
              </a:rPr>
              <a:t>Контр-аргумент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7763" y="1204913"/>
            <a:ext cx="2305050" cy="747712"/>
          </a:xfrm>
          <a:prstGeom prst="rect">
            <a:avLst/>
          </a:prstGeom>
          <a:solidFill>
            <a:srgbClr val="DCB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</a:rPr>
              <a:t>Как нивелируем, снижаем важность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0433" name="Line 19"/>
          <p:cNvSpPr>
            <a:spLocks noChangeShapeType="1"/>
          </p:cNvSpPr>
          <p:nvPr/>
        </p:nvSpPr>
        <p:spPr bwMode="auto">
          <a:xfrm>
            <a:off x="6156325" y="1125538"/>
            <a:ext cx="0" cy="42116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4" name="Line 30"/>
          <p:cNvSpPr>
            <a:spLocks noChangeShapeType="1"/>
          </p:cNvSpPr>
          <p:nvPr/>
        </p:nvSpPr>
        <p:spPr bwMode="auto">
          <a:xfrm>
            <a:off x="320675" y="27082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5" name="Line 30"/>
          <p:cNvSpPr>
            <a:spLocks noChangeShapeType="1"/>
          </p:cNvSpPr>
          <p:nvPr/>
        </p:nvSpPr>
        <p:spPr bwMode="auto">
          <a:xfrm>
            <a:off x="320675" y="3384550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6" name="Line 30"/>
          <p:cNvSpPr>
            <a:spLocks noChangeShapeType="1"/>
          </p:cNvSpPr>
          <p:nvPr/>
        </p:nvSpPr>
        <p:spPr bwMode="auto">
          <a:xfrm>
            <a:off x="320675" y="402272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7" name="Line 30"/>
          <p:cNvSpPr>
            <a:spLocks noChangeShapeType="1"/>
          </p:cNvSpPr>
          <p:nvPr/>
        </p:nvSpPr>
        <p:spPr bwMode="auto">
          <a:xfrm>
            <a:off x="320675" y="467042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8" name="Line 30"/>
          <p:cNvSpPr>
            <a:spLocks noChangeShapeType="1"/>
          </p:cNvSpPr>
          <p:nvPr/>
        </p:nvSpPr>
        <p:spPr bwMode="auto">
          <a:xfrm>
            <a:off x="320675" y="53371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439" name="Line 30"/>
          <p:cNvSpPr>
            <a:spLocks noChangeShapeType="1"/>
          </p:cNvSpPr>
          <p:nvPr/>
        </p:nvSpPr>
        <p:spPr bwMode="auto">
          <a:xfrm>
            <a:off x="320675" y="2060575"/>
            <a:ext cx="835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39750" y="1212849"/>
            <a:ext cx="2879725" cy="739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smtClean="0">
                <a:solidFill>
                  <a:schemeClr val="bg1"/>
                </a:solidFill>
              </a:rPr>
              <a:t>СЛАБЫЕ СТОРОНЫ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60441" name="Line 19"/>
          <p:cNvSpPr>
            <a:spLocks noChangeShapeType="1"/>
          </p:cNvSpPr>
          <p:nvPr/>
        </p:nvSpPr>
        <p:spPr bwMode="auto">
          <a:xfrm>
            <a:off x="3489325" y="1125538"/>
            <a:ext cx="0" cy="42116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0442" name="Группа 2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0444" name="Рисунок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6044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FD09A0-F19B-4368-AF10-67AEBD3C8D24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ru-RU" sz="100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39750" y="2204864"/>
            <a:ext cx="861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Например:  Сроки поставки     Оборот, ассортимент            Не так уж существенно         </a:t>
            </a: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39750" y="5445224"/>
            <a:ext cx="8604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mtClean="0"/>
              <a:t>Проверка:  «Действительно, </a:t>
            </a:r>
            <a:r>
              <a:rPr lang="ru-RU" sz="1600" b="1" smtClean="0"/>
              <a:t>сроки поставки </a:t>
            </a:r>
            <a:r>
              <a:rPr lang="ru-RU" sz="1600" smtClean="0"/>
              <a:t>у нас не самые лучшие в городе, потому что обладая самым крупным </a:t>
            </a:r>
            <a:r>
              <a:rPr lang="ru-RU" sz="1600" b="1" smtClean="0"/>
              <a:t>оборотом и ассортиментом</a:t>
            </a:r>
            <a:r>
              <a:rPr lang="ru-RU" sz="1600" smtClean="0"/>
              <a:t>, довольно трудно иметь мобильность маленькой компании, но если делать заказы заранее, то это </a:t>
            </a:r>
            <a:r>
              <a:rPr lang="ru-RU" sz="1600" b="1" smtClean="0"/>
              <a:t>перестаёт быть настолько существенным</a:t>
            </a:r>
            <a:r>
              <a:rPr lang="ru-RU" sz="1600" smtClean="0"/>
              <a:t>, верно?» 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1390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755650" y="2219325"/>
            <a:ext cx="7920038" cy="576263"/>
          </a:xfrm>
          <a:prstGeom prst="flowChartProcess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55650" y="3443288"/>
            <a:ext cx="7920038" cy="288925"/>
          </a:xfrm>
          <a:prstGeom prst="flowChartProcess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755650" y="4379913"/>
            <a:ext cx="7920038" cy="287337"/>
          </a:xfrm>
          <a:prstGeom prst="flowChartProcess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755650" y="5105400"/>
            <a:ext cx="7920038" cy="288925"/>
          </a:xfrm>
          <a:prstGeom prst="flowChartProcess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8" name="Прямоугольник 6"/>
          <p:cNvSpPr>
            <a:spLocks noChangeArrowheads="1"/>
          </p:cNvSpPr>
          <p:nvPr/>
        </p:nvSpPr>
        <p:spPr bwMode="auto">
          <a:xfrm>
            <a:off x="827088" y="1301750"/>
            <a:ext cx="1800225" cy="457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None/>
            </a:pPr>
            <a:r>
              <a:rPr lang="ru-RU" altLang="ru-RU" sz="2000" b="1" smtClean="0"/>
              <a:t>Параметры /</a:t>
            </a:r>
            <a:br>
              <a:rPr lang="ru-RU" altLang="ru-RU" sz="2000" b="1" smtClean="0"/>
            </a:br>
            <a:r>
              <a:rPr lang="ru-RU" altLang="ru-RU" sz="2000" b="1" smtClean="0"/>
              <a:t>Опции</a:t>
            </a:r>
            <a:endParaRPr lang="ru-RU" altLang="ru-RU" sz="2000" b="1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smtClean="0"/>
              <a:t>Цена</a:t>
            </a:r>
            <a:endParaRPr lang="ru-RU" altLang="ru-RU" sz="2000"/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Отсрочка платежа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Минимальный заказ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Ассортимент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План закупок в месяц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Качество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Внимание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Скидки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/>
              <a:t>…</a:t>
            </a:r>
          </a:p>
        </p:txBody>
      </p:sp>
      <p:sp>
        <p:nvSpPr>
          <p:cNvPr id="5939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46E2B3-096D-446A-9F4C-B839D3EFE201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ru-RU" sz="1000" smtClean="0"/>
          </a:p>
        </p:txBody>
      </p:sp>
      <p:sp>
        <p:nvSpPr>
          <p:cNvPr id="59400" name="Нижний колонтитул 3"/>
          <p:cNvSpPr txBox="1">
            <a:spLocks/>
          </p:cNvSpPr>
          <p:nvPr/>
        </p:nvSpPr>
        <p:spPr bwMode="auto">
          <a:xfrm>
            <a:off x="538956" y="485874"/>
            <a:ext cx="4608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ожиданиями клиента</a:t>
            </a:r>
          </a:p>
        </p:txBody>
      </p:sp>
      <p:grpSp>
        <p:nvGrpSpPr>
          <p:cNvPr id="59401" name="Группа 6"/>
          <p:cNvGrpSpPr>
            <a:grpSpLocks/>
          </p:cNvGrpSpPr>
          <p:nvPr/>
        </p:nvGrpSpPr>
        <p:grpSpPr bwMode="auto">
          <a:xfrm>
            <a:off x="2332038" y="6381750"/>
            <a:ext cx="4479925" cy="487363"/>
            <a:chOff x="2331329" y="6381328"/>
            <a:chExt cx="4481342" cy="488045"/>
          </a:xfrm>
        </p:grpSpPr>
        <p:pic>
          <p:nvPicPr>
            <p:cNvPr id="5940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329" y="6381328"/>
              <a:ext cx="4481342" cy="488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6" name="Прямоугольник 22"/>
            <p:cNvSpPr>
              <a:spLocks noChangeArrowheads="1"/>
            </p:cNvSpPr>
            <p:nvPr/>
          </p:nvSpPr>
          <p:spPr bwMode="auto">
            <a:xfrm>
              <a:off x="3779956" y="6519446"/>
              <a:ext cx="15840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/>
                <a:t>©Михаил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59402" name="Прямоугольник 6"/>
          <p:cNvSpPr>
            <a:spLocks noChangeArrowheads="1"/>
          </p:cNvSpPr>
          <p:nvPr/>
        </p:nvSpPr>
        <p:spPr bwMode="auto">
          <a:xfrm>
            <a:off x="2843213" y="1268413"/>
            <a:ext cx="18732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Ожидания клиента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smtClean="0">
                <a:solidFill>
                  <a:srgbClr val="FF0000"/>
                </a:solidFill>
              </a:rPr>
              <a:t>Самая низкая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Максимальная</a:t>
            </a:r>
            <a:br>
              <a:rPr lang="ru-RU" altLang="ru-RU" sz="2000" dirty="0">
                <a:solidFill>
                  <a:srgbClr val="FF0000"/>
                </a:solidFill>
              </a:rPr>
            </a:br>
            <a:endParaRPr lang="ru-RU" altLang="ru-RU" sz="2000" dirty="0">
              <a:solidFill>
                <a:srgbClr val="FF0000"/>
              </a:solidFill>
            </a:endParaRP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Отсутствует</a:t>
            </a:r>
            <a:br>
              <a:rPr lang="ru-RU" altLang="ru-RU" sz="2000" dirty="0">
                <a:solidFill>
                  <a:srgbClr val="FF0000"/>
                </a:solidFill>
              </a:rPr>
            </a:br>
            <a:endParaRPr lang="ru-RU" altLang="ru-RU" sz="2000" dirty="0">
              <a:solidFill>
                <a:srgbClr val="FF0000"/>
              </a:solidFill>
            </a:endParaRP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Огромный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Отсутствует</a:t>
            </a:r>
            <a:br>
              <a:rPr lang="ru-RU" altLang="ru-RU" sz="2000" dirty="0">
                <a:solidFill>
                  <a:srgbClr val="FF0000"/>
                </a:solidFill>
              </a:rPr>
            </a:br>
            <a:r>
              <a:rPr lang="ru-RU" altLang="ru-RU" sz="2000" dirty="0">
                <a:solidFill>
                  <a:srgbClr val="FF0000"/>
                </a:solidFill>
              </a:rPr>
              <a:t> 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Самое высокое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Постоянное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Большие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4932363" y="1298575"/>
            <a:ext cx="37433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b="1" dirty="0" smtClean="0"/>
              <a:t>Примеры</a:t>
            </a:r>
            <a:br>
              <a:rPr lang="ru-RU" altLang="ru-RU" sz="2000" b="1" dirty="0" smtClean="0"/>
            </a:br>
            <a:r>
              <a:rPr lang="ru-RU" altLang="ru-RU" sz="2000" b="1" dirty="0" smtClean="0"/>
              <a:t>контраргументов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Объясняем «цена/качество»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Готовы постепенно увеличивать в процессе работы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Отсутствует для постоянных клиентов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Достаточный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Зависит от клиента</a:t>
            </a:r>
            <a:b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Выше, чем у конкурентов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Мы готовы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В зависимости от статуса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5650" y="1854200"/>
            <a:ext cx="79200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3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9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3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9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3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93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9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93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9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3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9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Прямоугольник 8"/>
          <p:cNvSpPr>
            <a:spLocks noChangeArrowheads="1"/>
          </p:cNvSpPr>
          <p:nvPr/>
        </p:nvSpPr>
        <p:spPr bwMode="auto">
          <a:xfrm>
            <a:off x="5435600" y="2636838"/>
            <a:ext cx="37084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7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Виды </a:t>
            </a:r>
            <a:r>
              <a:rPr lang="ru-RU" altLang="ru-RU" sz="3000" b="1">
                <a:solidFill>
                  <a:schemeClr val="bg1"/>
                </a:solidFill>
              </a:rPr>
              <a:t>клиентов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Вы определяете категорию клиентов, но со своей стороны и клиент причисляет вас к определённому типу продавцов</a:t>
            </a:r>
          </a:p>
        </p:txBody>
      </p:sp>
      <p:sp>
        <p:nvSpPr>
          <p:cNvPr id="64516" name="Прямоугольник 9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64517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4520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64521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779" name="Прямоугольник 8"/>
          <p:cNvSpPr>
            <a:spLocks noChangeArrowheads="1"/>
          </p:cNvSpPr>
          <p:nvPr/>
        </p:nvSpPr>
        <p:spPr bwMode="auto">
          <a:xfrm>
            <a:off x="1376363" y="2276475"/>
            <a:ext cx="63912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Невозможно что-либо продать человеку, который не хочет </a:t>
            </a:r>
            <a:r>
              <a:rPr lang="ru-RU" altLang="ru-RU" sz="3000" smtClean="0">
                <a:solidFill>
                  <a:schemeClr val="bg1"/>
                </a:solidFill>
              </a:rPr>
              <a:t>купить, как невозможно заставить пить лошадь, которая не хочет пить.</a:t>
            </a:r>
            <a:endParaRPr lang="ru-RU" altLang="ru-RU" sz="3000">
              <a:solidFill>
                <a:schemeClr val="bg1"/>
              </a:solidFill>
            </a:endParaRPr>
          </a:p>
        </p:txBody>
      </p:sp>
      <p:grpSp>
        <p:nvGrpSpPr>
          <p:cNvPr id="75780" name="Группа 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5786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75781" name="Группа 9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5784" name="Прямоугольник 12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75785" name="TextBox 13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8"/>
          <p:cNvSpPr>
            <a:spLocks noChangeArrowheads="1"/>
          </p:cNvSpPr>
          <p:nvPr/>
        </p:nvSpPr>
        <p:spPr bwMode="auto">
          <a:xfrm>
            <a:off x="1376363" y="1749425"/>
            <a:ext cx="63912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Таков порок, присущий нашей природе: вещи невидимые, скрытые и непознанные, порождают в нас </a:t>
            </a:r>
            <a:br>
              <a:rPr lang="ru-RU" altLang="ru-RU" sz="3000">
                <a:solidFill>
                  <a:schemeClr val="bg1"/>
                </a:solidFill>
              </a:rPr>
            </a:br>
            <a:r>
              <a:rPr lang="ru-RU" altLang="ru-RU" sz="3000">
                <a:solidFill>
                  <a:schemeClr val="bg1"/>
                </a:solidFill>
              </a:rPr>
              <a:t>и большую веру, и сильнейший страх.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300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Юлий Цезарь</a:t>
            </a:r>
          </a:p>
        </p:txBody>
      </p:sp>
      <p:pic>
        <p:nvPicPr>
          <p:cNvPr id="21507" name="Picture 2" descr="http://www.calend.ru/img/content_events/i0/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4581525"/>
            <a:ext cx="1112837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Группа 2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21514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21509" name="Группа 15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512" name="Прямоугольник 1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21513" name="TextBox 1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687388" y="1209675"/>
            <a:ext cx="5940425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3600" dirty="0"/>
              <a:t> Привлечение новых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3600" dirty="0"/>
              <a:t> Удержание текущих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3600" dirty="0"/>
              <a:t> Возврат прошлых</a:t>
            </a:r>
            <a:endParaRPr lang="en-US" altLang="ru-RU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 </a:t>
            </a:r>
            <a:endParaRPr lang="en-US" altLang="ru-RU" sz="20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dirty="0"/>
              <a:t>Стратегия повышения эффективности личных </a:t>
            </a:r>
            <a:br>
              <a:rPr lang="ru-RU" altLang="ru-RU" sz="2000" dirty="0"/>
            </a:br>
            <a:r>
              <a:rPr lang="ru-RU" altLang="ru-RU" sz="2000" dirty="0"/>
              <a:t>продаж в любом бизнесе не может быть</a:t>
            </a:r>
            <a:br>
              <a:rPr lang="ru-RU" altLang="ru-RU" sz="2000" dirty="0"/>
            </a:br>
            <a:r>
              <a:rPr lang="ru-RU" altLang="ru-RU" sz="2000" dirty="0"/>
              <a:t>основана только на одной из этих тактик.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dirty="0"/>
              <a:t>Существующая клиентская база должна </a:t>
            </a:r>
            <a:br>
              <a:rPr lang="ru-RU" altLang="ru-RU" sz="2000" dirty="0"/>
            </a:br>
            <a:r>
              <a:rPr lang="ru-RU" altLang="ru-RU" sz="2000" dirty="0"/>
              <a:t>постоянно пополняться новыми клиентами. </a:t>
            </a:r>
            <a:br>
              <a:rPr lang="ru-RU" altLang="ru-RU" sz="2000" dirty="0"/>
            </a:br>
            <a:r>
              <a:rPr lang="ru-RU" altLang="ru-RU" sz="2000" dirty="0"/>
              <a:t>Это залог выживания любой компании.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000" dirty="0"/>
              <a:t>Прошлым и недавно купившим клиентам </a:t>
            </a:r>
            <a:br>
              <a:rPr lang="ru-RU" altLang="ru-RU" sz="2000" dirty="0"/>
            </a:br>
            <a:r>
              <a:rPr lang="ru-RU" altLang="ru-RU" sz="2000" dirty="0"/>
              <a:t>следует уделять столько же или больше </a:t>
            </a:r>
            <a:br>
              <a:rPr lang="ru-RU" altLang="ru-RU" sz="2000" dirty="0"/>
            </a:br>
            <a:r>
              <a:rPr lang="ru-RU" altLang="ru-RU" sz="2000" dirty="0"/>
              <a:t>времени и внимания, сколько и новым.</a:t>
            </a:r>
          </a:p>
        </p:txBody>
      </p:sp>
      <p:pic>
        <p:nvPicPr>
          <p:cNvPr id="65539" name="Picture 4" descr="ANd9GcQc6r9nlbfBrXS130yMTVrggckzgCP8bJH1Vcqgc-pGXWZBTePH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981075"/>
            <a:ext cx="1905000" cy="242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Нижний колонтитул 3"/>
          <p:cNvSpPr txBox="1">
            <a:spLocks/>
          </p:cNvSpPr>
          <p:nvPr/>
        </p:nvSpPr>
        <p:spPr bwMode="auto">
          <a:xfrm>
            <a:off x="665163" y="720725"/>
            <a:ext cx="52022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Три стратегии работы с клиентами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7459663" y="1098550"/>
            <a:ext cx="96837" cy="96838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8979E5-07BF-4CF3-8DFB-8F196A639185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ru-RU" sz="1000" smtClean="0"/>
          </a:p>
        </p:txBody>
      </p:sp>
      <p:sp>
        <p:nvSpPr>
          <p:cNvPr id="65543" name="Прямоугольник 8"/>
          <p:cNvSpPr>
            <a:spLocks noChangeArrowheads="1"/>
          </p:cNvSpPr>
          <p:nvPr/>
        </p:nvSpPr>
        <p:spPr bwMode="auto">
          <a:xfrm>
            <a:off x="6627813" y="3613150"/>
            <a:ext cx="1905000" cy="923925"/>
          </a:xfrm>
          <a:prstGeom prst="rect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</a:rPr>
              <a:t> Клиенты «прошлыми» </a:t>
            </a:r>
            <a:br>
              <a:rPr lang="ru-RU" altLang="ru-RU" sz="1800" b="1" dirty="0">
                <a:solidFill>
                  <a:schemeClr val="bg1"/>
                </a:solidFill>
              </a:rPr>
            </a:br>
            <a:r>
              <a:rPr lang="ru-RU" altLang="ru-RU" sz="1800" b="1" dirty="0">
                <a:solidFill>
                  <a:schemeClr val="bg1"/>
                </a:solidFill>
              </a:rPr>
              <a:t>не бывают!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grpSp>
        <p:nvGrpSpPr>
          <p:cNvPr id="65544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5545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848676" y="5157192"/>
            <a:ext cx="502394" cy="868771"/>
            <a:chOff x="8172400" y="836712"/>
            <a:chExt cx="502394" cy="86877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Трапеция 15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3" name="Овал 12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5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554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рапеция 66"/>
          <p:cNvSpPr/>
          <p:nvPr/>
        </p:nvSpPr>
        <p:spPr>
          <a:xfrm>
            <a:off x="0" y="4870450"/>
            <a:ext cx="9144000" cy="1998663"/>
          </a:xfrm>
          <a:prstGeom prst="trapezoid">
            <a:avLst>
              <a:gd name="adj" fmla="val 0"/>
            </a:avLst>
          </a:prstGeom>
          <a:blipFill>
            <a:blip r:embed="rId3"/>
            <a:tile tx="0" ty="0" sx="100000" sy="100000" flip="none" algn="tl"/>
          </a:blipFill>
          <a:ln w="152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6563" name="Группа 65575"/>
          <p:cNvGrpSpPr>
            <a:grpSpLocks/>
          </p:cNvGrpSpPr>
          <p:nvPr/>
        </p:nvGrpSpPr>
        <p:grpSpPr bwMode="auto">
          <a:xfrm>
            <a:off x="0" y="4868863"/>
            <a:ext cx="9144000" cy="2036762"/>
            <a:chOff x="0" y="4869160"/>
            <a:chExt cx="9144000" cy="2036466"/>
          </a:xfrm>
        </p:grpSpPr>
        <p:cxnSp>
          <p:nvCxnSpPr>
            <p:cNvPr id="65557" name="Прямая соединительная линия 65556"/>
            <p:cNvCxnSpPr/>
            <p:nvPr/>
          </p:nvCxnSpPr>
          <p:spPr>
            <a:xfrm flipV="1">
              <a:off x="0" y="4869160"/>
              <a:ext cx="2713038" cy="19888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Прямая соединительная линия 199"/>
            <p:cNvCxnSpPr/>
            <p:nvPr/>
          </p:nvCxnSpPr>
          <p:spPr>
            <a:xfrm flipV="1">
              <a:off x="0" y="4869160"/>
              <a:ext cx="2239963" cy="11698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/>
            <p:cNvCxnSpPr/>
            <p:nvPr/>
          </p:nvCxnSpPr>
          <p:spPr>
            <a:xfrm flipV="1">
              <a:off x="0" y="4869160"/>
              <a:ext cx="1709738" cy="674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flipV="1">
              <a:off x="0" y="4869160"/>
              <a:ext cx="1258888" cy="3222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Прямая соединительная линия 232"/>
            <p:cNvCxnSpPr/>
            <p:nvPr/>
          </p:nvCxnSpPr>
          <p:spPr>
            <a:xfrm flipH="1" flipV="1">
              <a:off x="6156325" y="4869160"/>
              <a:ext cx="2987675" cy="19999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/>
            <p:cNvCxnSpPr>
              <a:endCxn id="15" idx="3"/>
            </p:cNvCxnSpPr>
            <p:nvPr/>
          </p:nvCxnSpPr>
          <p:spPr>
            <a:xfrm flipH="1" flipV="1">
              <a:off x="6875463" y="4869160"/>
              <a:ext cx="2268537" cy="12094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/>
            <p:cNvCxnSpPr/>
            <p:nvPr/>
          </p:nvCxnSpPr>
          <p:spPr>
            <a:xfrm flipH="1" flipV="1">
              <a:off x="7451725" y="4869160"/>
              <a:ext cx="1692275" cy="6666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Прямая соединительная линия 240"/>
            <p:cNvCxnSpPr/>
            <p:nvPr/>
          </p:nvCxnSpPr>
          <p:spPr>
            <a:xfrm flipH="1" flipV="1">
              <a:off x="8080375" y="4869160"/>
              <a:ext cx="1063625" cy="3142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единительная линия 242"/>
            <p:cNvCxnSpPr/>
            <p:nvPr/>
          </p:nvCxnSpPr>
          <p:spPr>
            <a:xfrm flipV="1">
              <a:off x="1695450" y="4869160"/>
              <a:ext cx="1868488" cy="2036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 flipH="1" flipV="1">
              <a:off x="5651500" y="4869160"/>
              <a:ext cx="1968500" cy="2036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Прямая соединительная линия 246"/>
            <p:cNvCxnSpPr/>
            <p:nvPr/>
          </p:nvCxnSpPr>
          <p:spPr>
            <a:xfrm flipH="1" flipV="1">
              <a:off x="5076825" y="4869160"/>
              <a:ext cx="1238250" cy="2036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/>
            <p:cNvCxnSpPr/>
            <p:nvPr/>
          </p:nvCxnSpPr>
          <p:spPr>
            <a:xfrm flipV="1">
              <a:off x="2914650" y="4869160"/>
              <a:ext cx="1274763" cy="2036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Прямая соединительная линия 255"/>
            <p:cNvCxnSpPr/>
            <p:nvPr/>
          </p:nvCxnSpPr>
          <p:spPr>
            <a:xfrm flipV="1">
              <a:off x="4486275" y="4869160"/>
              <a:ext cx="122238" cy="2036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564" name="Группа 65554"/>
          <p:cNvGrpSpPr>
            <a:grpSpLocks/>
          </p:cNvGrpSpPr>
          <p:nvPr/>
        </p:nvGrpSpPr>
        <p:grpSpPr bwMode="auto">
          <a:xfrm>
            <a:off x="-36513" y="4870450"/>
            <a:ext cx="9180513" cy="1987550"/>
            <a:chOff x="-36512" y="4869661"/>
            <a:chExt cx="9180512" cy="1988339"/>
          </a:xfrm>
        </p:grpSpPr>
        <p:sp>
          <p:nvSpPr>
            <p:cNvPr id="65550" name="Прямоугольник 65549"/>
            <p:cNvSpPr/>
            <p:nvPr/>
          </p:nvSpPr>
          <p:spPr>
            <a:xfrm>
              <a:off x="0" y="4869661"/>
              <a:ext cx="9144000" cy="1988339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36000"/>
                  </a:schemeClr>
                </a:gs>
                <a:gs pos="0">
                  <a:schemeClr val="tx2">
                    <a:lumMod val="50000"/>
                    <a:alpha val="4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79" name="Прямая соединительная линия 178"/>
            <p:cNvCxnSpPr/>
            <p:nvPr/>
          </p:nvCxnSpPr>
          <p:spPr>
            <a:xfrm>
              <a:off x="1" y="4977654"/>
              <a:ext cx="91439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1" y="5120586"/>
              <a:ext cx="91439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>
              <a:off x="1" y="5349276"/>
              <a:ext cx="91439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>
              <a:off x="1" y="5635140"/>
              <a:ext cx="91439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-36512" y="6597547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-36512" y="602582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Арка 97"/>
          <p:cNvSpPr/>
          <p:nvPr/>
        </p:nvSpPr>
        <p:spPr>
          <a:xfrm flipH="1">
            <a:off x="4268397" y="420904"/>
            <a:ext cx="4425978" cy="3080104"/>
          </a:xfrm>
          <a:prstGeom prst="blockArc">
            <a:avLst>
              <a:gd name="adj1" fmla="val 10800000"/>
              <a:gd name="adj2" fmla="val 21558937"/>
              <a:gd name="adj3" fmla="val 8786"/>
            </a:avLst>
          </a:prstGeom>
          <a:gradFill flip="none" rotWithShape="1"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" name="Блок-схема: процесс 98"/>
          <p:cNvSpPr/>
          <p:nvPr/>
        </p:nvSpPr>
        <p:spPr>
          <a:xfrm rot="5400000" flipH="1" flipV="1">
            <a:off x="7354888" y="2979738"/>
            <a:ext cx="2409825" cy="269875"/>
          </a:xfrm>
          <a:prstGeom prst="flowChartProcess">
            <a:avLst/>
          </a:prstGeom>
          <a:solidFill>
            <a:srgbClr val="9AE2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Арка 54"/>
          <p:cNvSpPr/>
          <p:nvPr/>
        </p:nvSpPr>
        <p:spPr>
          <a:xfrm>
            <a:off x="1475657" y="1668188"/>
            <a:ext cx="1527087" cy="1571222"/>
          </a:xfrm>
          <a:prstGeom prst="blockArc">
            <a:avLst>
              <a:gd name="adj1" fmla="val 10800000"/>
              <a:gd name="adj2" fmla="val 21510863"/>
              <a:gd name="adj3" fmla="val 15036"/>
            </a:avLst>
          </a:prstGeom>
          <a:gradFill flip="none" rotWithShape="1"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Блок-схема: процесс 74"/>
          <p:cNvSpPr/>
          <p:nvPr/>
        </p:nvSpPr>
        <p:spPr>
          <a:xfrm rot="16200000" flipV="1">
            <a:off x="542926" y="3351212"/>
            <a:ext cx="2100262" cy="233363"/>
          </a:xfrm>
          <a:prstGeom prst="flowChartProcess">
            <a:avLst/>
          </a:prstGeom>
          <a:solidFill>
            <a:srgbClr val="9AE2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Блок-схема: процесс 71"/>
          <p:cNvSpPr/>
          <p:nvPr/>
        </p:nvSpPr>
        <p:spPr>
          <a:xfrm flipV="1">
            <a:off x="0" y="4221163"/>
            <a:ext cx="9144000" cy="198437"/>
          </a:xfrm>
          <a:prstGeom prst="flowChartProcess">
            <a:avLst/>
          </a:prstGeom>
          <a:gradFill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Блок-схема: процесс 72"/>
          <p:cNvSpPr/>
          <p:nvPr/>
        </p:nvSpPr>
        <p:spPr>
          <a:xfrm flipV="1">
            <a:off x="0" y="4518025"/>
            <a:ext cx="9144000" cy="198438"/>
          </a:xfrm>
          <a:prstGeom prst="flowChartProcess">
            <a:avLst/>
          </a:prstGeom>
          <a:gradFill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Арка 81"/>
          <p:cNvSpPr/>
          <p:nvPr/>
        </p:nvSpPr>
        <p:spPr>
          <a:xfrm flipH="1">
            <a:off x="6685622" y="1560154"/>
            <a:ext cx="1633542" cy="1657893"/>
          </a:xfrm>
          <a:prstGeom prst="blockArc">
            <a:avLst>
              <a:gd name="adj1" fmla="val 10800000"/>
              <a:gd name="adj2" fmla="val 21455017"/>
              <a:gd name="adj3" fmla="val 11406"/>
            </a:avLst>
          </a:prstGeom>
          <a:gradFill flip="none" rotWithShape="1"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Трапеция 49"/>
          <p:cNvSpPr/>
          <p:nvPr/>
        </p:nvSpPr>
        <p:spPr>
          <a:xfrm>
            <a:off x="2511956" y="2380462"/>
            <a:ext cx="809245" cy="202758"/>
          </a:xfrm>
          <a:prstGeom prst="trapezoid">
            <a:avLst>
              <a:gd name="adj" fmla="val 49451"/>
            </a:avLst>
          </a:prstGeom>
          <a:gradFill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Трапеция 104"/>
          <p:cNvSpPr/>
          <p:nvPr/>
        </p:nvSpPr>
        <p:spPr>
          <a:xfrm>
            <a:off x="3995779" y="1921980"/>
            <a:ext cx="809245" cy="202758"/>
          </a:xfrm>
          <a:prstGeom prst="trapezoid">
            <a:avLst>
              <a:gd name="adj" fmla="val 49451"/>
            </a:avLst>
          </a:prstGeom>
          <a:gradFill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Трапеция 105"/>
          <p:cNvSpPr/>
          <p:nvPr/>
        </p:nvSpPr>
        <p:spPr>
          <a:xfrm>
            <a:off x="6451007" y="2334084"/>
            <a:ext cx="673093" cy="214604"/>
          </a:xfrm>
          <a:prstGeom prst="trapezoid">
            <a:avLst>
              <a:gd name="adj" fmla="val 49451"/>
            </a:avLst>
          </a:prstGeom>
          <a:gradFill>
            <a:gsLst>
              <a:gs pos="85000">
                <a:srgbClr val="9AE23A"/>
              </a:gs>
              <a:gs pos="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6587" name="Группа 50"/>
          <p:cNvGrpSpPr>
            <a:grpSpLocks/>
          </p:cNvGrpSpPr>
          <p:nvPr/>
        </p:nvGrpSpPr>
        <p:grpSpPr bwMode="auto">
          <a:xfrm>
            <a:off x="6432550" y="4573588"/>
            <a:ext cx="320675" cy="584200"/>
            <a:chOff x="2962933" y="4516620"/>
            <a:chExt cx="394354" cy="720080"/>
          </a:xfrm>
        </p:grpSpPr>
        <p:sp>
          <p:nvSpPr>
            <p:cNvPr id="52" name="Прямоугольник с двумя скругленными соседними углами 51"/>
            <p:cNvSpPr/>
            <p:nvPr/>
          </p:nvSpPr>
          <p:spPr>
            <a:xfrm>
              <a:off x="3068354" y="4516620"/>
              <a:ext cx="144466" cy="647680"/>
            </a:xfrm>
            <a:prstGeom prst="round2SameRect">
              <a:avLst/>
            </a:prstGeom>
            <a:solidFill>
              <a:schemeClr val="tx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" name="Прямоугольник с двумя скругленными соседними углами 52"/>
            <p:cNvSpPr/>
            <p:nvPr/>
          </p:nvSpPr>
          <p:spPr>
            <a:xfrm flipH="1">
              <a:off x="2962933" y="5091901"/>
              <a:ext cx="394354" cy="144799"/>
            </a:xfrm>
            <a:prstGeom prst="round2SameRect">
              <a:avLst/>
            </a:prstGeom>
            <a:solidFill>
              <a:schemeClr val="tx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77" name="Арка 76"/>
          <p:cNvSpPr/>
          <p:nvPr/>
        </p:nvSpPr>
        <p:spPr>
          <a:xfrm rot="10800000">
            <a:off x="2908300" y="3141663"/>
            <a:ext cx="1951038" cy="2089150"/>
          </a:xfrm>
          <a:prstGeom prst="blockArc">
            <a:avLst>
              <a:gd name="adj1" fmla="val 16157371"/>
              <a:gd name="adj2" fmla="val 19536455"/>
              <a:gd name="adj3" fmla="val 9258"/>
            </a:avLst>
          </a:prstGeom>
          <a:solidFill>
            <a:srgbClr val="C00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" name="Блок-схема: процесс 82"/>
          <p:cNvSpPr/>
          <p:nvPr/>
        </p:nvSpPr>
        <p:spPr>
          <a:xfrm rot="5400000" flipH="1" flipV="1">
            <a:off x="6890544" y="3629819"/>
            <a:ext cx="2668587" cy="187325"/>
          </a:xfrm>
          <a:prstGeom prst="flowChartProcess">
            <a:avLst/>
          </a:prstGeom>
          <a:gradFill flip="none" rotWithShape="1">
            <a:gsLst>
              <a:gs pos="0">
                <a:srgbClr val="9AE23A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Блок-схема: процесс 75"/>
          <p:cNvSpPr/>
          <p:nvPr/>
        </p:nvSpPr>
        <p:spPr>
          <a:xfrm flipV="1">
            <a:off x="3884613" y="5057775"/>
            <a:ext cx="5259387" cy="179388"/>
          </a:xfrm>
          <a:prstGeom prst="flowChartProcess">
            <a:avLst/>
          </a:prstGeom>
          <a:gradFill flip="none" rotWithShape="1">
            <a:gsLst>
              <a:gs pos="85000">
                <a:srgbClr val="FF0000"/>
              </a:gs>
              <a:gs pos="0">
                <a:srgbClr val="C0000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5549" name="Группа 65548"/>
          <p:cNvGrpSpPr>
            <a:grpSpLocks/>
          </p:cNvGrpSpPr>
          <p:nvPr/>
        </p:nvGrpSpPr>
        <p:grpSpPr bwMode="auto">
          <a:xfrm>
            <a:off x="3167063" y="4213225"/>
            <a:ext cx="1712912" cy="966788"/>
            <a:chOff x="3167747" y="4212741"/>
            <a:chExt cx="1711823" cy="967722"/>
          </a:xfrm>
        </p:grpSpPr>
        <p:sp>
          <p:nvSpPr>
            <p:cNvPr id="65545" name="Дуга 65544"/>
            <p:cNvSpPr/>
            <p:nvPr/>
          </p:nvSpPr>
          <p:spPr>
            <a:xfrm rot="11001289">
              <a:off x="3167747" y="4271536"/>
              <a:ext cx="1692785" cy="908927"/>
            </a:xfrm>
            <a:prstGeom prst="arc">
              <a:avLst>
                <a:gd name="adj1" fmla="val 16200000"/>
                <a:gd name="adj2" fmla="val 20874777"/>
              </a:avLst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9" name="Дуга 168"/>
            <p:cNvSpPr/>
            <p:nvPr/>
          </p:nvSpPr>
          <p:spPr>
            <a:xfrm rot="11001289">
              <a:off x="3186785" y="4212741"/>
              <a:ext cx="1692785" cy="908927"/>
            </a:xfrm>
            <a:prstGeom prst="arc">
              <a:avLst>
                <a:gd name="adj1" fmla="val 16200000"/>
                <a:gd name="adj2" fmla="val 20514312"/>
              </a:avLst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66592" name="Группа 38"/>
          <p:cNvGrpSpPr>
            <a:grpSpLocks/>
          </p:cNvGrpSpPr>
          <p:nvPr/>
        </p:nvGrpSpPr>
        <p:grpSpPr bwMode="auto">
          <a:xfrm>
            <a:off x="2962275" y="4573588"/>
            <a:ext cx="320675" cy="584200"/>
            <a:chOff x="2962933" y="4516620"/>
            <a:chExt cx="394354" cy="720080"/>
          </a:xfrm>
        </p:grpSpPr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>
              <a:off x="3068354" y="4516620"/>
              <a:ext cx="144466" cy="647680"/>
            </a:xfrm>
            <a:prstGeom prst="round2SameRect">
              <a:avLst/>
            </a:prstGeom>
            <a:solidFill>
              <a:schemeClr val="tx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Прямоугольник с двумя скругленными соседними углами 48"/>
            <p:cNvSpPr/>
            <p:nvPr/>
          </p:nvSpPr>
          <p:spPr>
            <a:xfrm flipH="1">
              <a:off x="2962933" y="5091901"/>
              <a:ext cx="394354" cy="144799"/>
            </a:xfrm>
            <a:prstGeom prst="round2SameRect">
              <a:avLst/>
            </a:prstGeom>
            <a:solidFill>
              <a:schemeClr val="tx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2132013" y="3357563"/>
            <a:ext cx="5424487" cy="1511300"/>
          </a:xfrm>
          <a:prstGeom prst="roundRect">
            <a:avLst>
              <a:gd name="adj" fmla="val 41279"/>
            </a:avLst>
          </a:prstGeom>
          <a:gradFill>
            <a:gsLst>
              <a:gs pos="100000">
                <a:schemeClr val="bg1">
                  <a:lumMod val="50000"/>
                </a:schemeClr>
              </a:gs>
              <a:gs pos="0">
                <a:schemeClr val="bg1"/>
              </a:gs>
            </a:gsLst>
            <a:lin ang="5400000" scaled="0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59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346ED7-9A73-4518-B3BD-AD7186BD9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ru-RU" sz="1000" smtClean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39200" y="3356992"/>
            <a:ext cx="5213120" cy="4870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2771775" y="4868863"/>
            <a:ext cx="144463" cy="647700"/>
          </a:xfrm>
          <a:prstGeom prst="round2SameRect">
            <a:avLst/>
          </a:prstGeom>
          <a:solidFill>
            <a:schemeClr val="tx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2243138" y="3552825"/>
            <a:ext cx="5208587" cy="290513"/>
          </a:xfrm>
          <a:prstGeom prst="round2SameRect">
            <a:avLst>
              <a:gd name="adj1" fmla="val 0"/>
              <a:gd name="adj2" fmla="val 7592"/>
            </a:avLst>
          </a:prstGeom>
          <a:gradFill>
            <a:gsLst>
              <a:gs pos="19000">
                <a:srgbClr val="00CCCC"/>
              </a:gs>
              <a:gs pos="100000">
                <a:srgbClr val="1170FF"/>
              </a:gs>
            </a:gsLst>
            <a:lin ang="5400000" scaled="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ямоугольник с двумя скругленными соседними углами 45"/>
          <p:cNvSpPr/>
          <p:nvPr/>
        </p:nvSpPr>
        <p:spPr>
          <a:xfrm flipH="1">
            <a:off x="2665413" y="5445125"/>
            <a:ext cx="393700" cy="144463"/>
          </a:xfrm>
          <a:prstGeom prst="round2SameRect">
            <a:avLst/>
          </a:prstGeom>
          <a:solidFill>
            <a:schemeClr val="tx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рямоугольник с двумя скругленными соседними углами 46"/>
          <p:cNvSpPr/>
          <p:nvPr/>
        </p:nvSpPr>
        <p:spPr>
          <a:xfrm flipH="1">
            <a:off x="6678613" y="5445125"/>
            <a:ext cx="395287" cy="144463"/>
          </a:xfrm>
          <a:prstGeom prst="round2SameRect">
            <a:avLst/>
          </a:prstGeom>
          <a:solidFill>
            <a:schemeClr val="tx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-36513" y="2066925"/>
            <a:ext cx="1552576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500"/>
              <a:t>Приток 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новых 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клиентов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от вашей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компании</a:t>
            </a:r>
          </a:p>
        </p:txBody>
      </p:sp>
      <p:sp>
        <p:nvSpPr>
          <p:cNvPr id="45" name="Равнобедренный треугольник 44"/>
          <p:cNvSpPr/>
          <p:nvPr/>
        </p:nvSpPr>
        <p:spPr>
          <a:xfrm rot="6736801">
            <a:off x="2132807" y="3518694"/>
            <a:ext cx="533400" cy="274637"/>
          </a:xfrm>
          <a:prstGeom prst="triangle">
            <a:avLst>
              <a:gd name="adj" fmla="val 545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 rot="4028423" flipV="1">
            <a:off x="7004050" y="3467101"/>
            <a:ext cx="585787" cy="271462"/>
          </a:xfrm>
          <a:prstGeom prst="triangle">
            <a:avLst>
              <a:gd name="adj" fmla="val 2760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Трапеция 33"/>
          <p:cNvSpPr/>
          <p:nvPr/>
        </p:nvSpPr>
        <p:spPr>
          <a:xfrm>
            <a:off x="2123728" y="3356992"/>
            <a:ext cx="5432399" cy="516351"/>
          </a:xfrm>
          <a:prstGeom prst="trapezoid">
            <a:avLst>
              <a:gd name="adj" fmla="val 48795"/>
            </a:avLst>
          </a:prstGeom>
          <a:noFill/>
          <a:ln w="152400"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3" name="Группа 32"/>
          <p:cNvGrpSpPr>
            <a:grpSpLocks/>
          </p:cNvGrpSpPr>
          <p:nvPr/>
        </p:nvGrpSpPr>
        <p:grpSpPr bwMode="auto">
          <a:xfrm>
            <a:off x="2713038" y="2673350"/>
            <a:ext cx="419100" cy="1025525"/>
            <a:chOff x="2641191" y="2323459"/>
            <a:chExt cx="418641" cy="1228641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2641191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2772809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2917113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3059832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55650" y="544513"/>
            <a:ext cx="48958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Наполнение клиентской базы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3132138" y="5467350"/>
            <a:ext cx="34893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sz="2500"/>
              <a:t>Отток текущих клиентов</a:t>
            </a:r>
          </a:p>
        </p:txBody>
      </p:sp>
      <p:sp>
        <p:nvSpPr>
          <p:cNvPr id="66611" name="Прямоугольник 69"/>
          <p:cNvSpPr>
            <a:spLocks noChangeArrowheads="1"/>
          </p:cNvSpPr>
          <p:nvPr/>
        </p:nvSpPr>
        <p:spPr bwMode="auto">
          <a:xfrm>
            <a:off x="3028950" y="4143375"/>
            <a:ext cx="36290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altLang="ru-RU" sz="3000">
                <a:solidFill>
                  <a:schemeClr val="bg1"/>
                </a:solidFill>
              </a:rPr>
              <a:t>База ваших клиентов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V="1">
            <a:off x="2916238" y="2708275"/>
            <a:ext cx="6350" cy="800100"/>
          </a:xfrm>
          <a:prstGeom prst="line">
            <a:avLst/>
          </a:prstGeom>
          <a:ln w="63500" cap="rnd">
            <a:solidFill>
              <a:srgbClr val="FFD200"/>
            </a:solidFill>
            <a:miter lim="800000"/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Прямоугольник 111"/>
          <p:cNvSpPr>
            <a:spLocks noChangeArrowheads="1"/>
          </p:cNvSpPr>
          <p:nvPr/>
        </p:nvSpPr>
        <p:spPr bwMode="auto">
          <a:xfrm>
            <a:off x="4859338" y="912813"/>
            <a:ext cx="3221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500"/>
              <a:t>Ваш личный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канал привлечения</a:t>
            </a:r>
          </a:p>
        </p:txBody>
      </p:sp>
      <p:sp>
        <p:nvSpPr>
          <p:cNvPr id="118" name="Прямоугольник 117"/>
          <p:cNvSpPr>
            <a:spLocks noChangeArrowheads="1"/>
          </p:cNvSpPr>
          <p:nvPr/>
        </p:nvSpPr>
        <p:spPr bwMode="auto">
          <a:xfrm>
            <a:off x="4932363" y="1909763"/>
            <a:ext cx="15113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2500"/>
              <a:t>Возврат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старых</a:t>
            </a:r>
          </a:p>
          <a:p>
            <a:pPr algn="ctr">
              <a:lnSpc>
                <a:spcPct val="80000"/>
              </a:lnSpc>
            </a:pPr>
            <a:r>
              <a:rPr lang="ru-RU" altLang="ru-RU" sz="2500"/>
              <a:t>клиентов</a:t>
            </a:r>
          </a:p>
        </p:txBody>
      </p:sp>
      <p:grpSp>
        <p:nvGrpSpPr>
          <p:cNvPr id="127" name="Группа 126"/>
          <p:cNvGrpSpPr>
            <a:grpSpLocks/>
          </p:cNvGrpSpPr>
          <p:nvPr/>
        </p:nvGrpSpPr>
        <p:grpSpPr bwMode="auto">
          <a:xfrm>
            <a:off x="4189413" y="2205038"/>
            <a:ext cx="419100" cy="1450975"/>
            <a:chOff x="2641191" y="2323459"/>
            <a:chExt cx="418641" cy="1228641"/>
          </a:xfrm>
        </p:grpSpPr>
        <p:cxnSp>
          <p:nvCxnSpPr>
            <p:cNvPr id="128" name="Прямая соединительная линия 127"/>
            <p:cNvCxnSpPr/>
            <p:nvPr/>
          </p:nvCxnSpPr>
          <p:spPr>
            <a:xfrm>
              <a:off x="2641191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>
              <a:off x="2772809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2917113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3059832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2" name="Группа 131"/>
          <p:cNvGrpSpPr>
            <a:grpSpLocks/>
          </p:cNvGrpSpPr>
          <p:nvPr/>
        </p:nvGrpSpPr>
        <p:grpSpPr bwMode="auto">
          <a:xfrm>
            <a:off x="6613525" y="2579688"/>
            <a:ext cx="417513" cy="1119187"/>
            <a:chOff x="2641191" y="2323459"/>
            <a:chExt cx="418641" cy="1228641"/>
          </a:xfrm>
        </p:grpSpPr>
        <p:cxnSp>
          <p:nvCxnSpPr>
            <p:cNvPr id="133" name="Прямая соединительная линия 132"/>
            <p:cNvCxnSpPr/>
            <p:nvPr/>
          </p:nvCxnSpPr>
          <p:spPr>
            <a:xfrm>
              <a:off x="2641191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>
              <a:off x="2773310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2916571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3059832" y="2323459"/>
              <a:ext cx="0" cy="1228641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37" name="Прямая соединительная линия 136"/>
          <p:cNvCxnSpPr/>
          <p:nvPr/>
        </p:nvCxnSpPr>
        <p:spPr>
          <a:xfrm flipV="1">
            <a:off x="6794500" y="2708275"/>
            <a:ext cx="4763" cy="800100"/>
          </a:xfrm>
          <a:prstGeom prst="line">
            <a:avLst/>
          </a:prstGeom>
          <a:ln w="63500" cap="rnd">
            <a:solidFill>
              <a:srgbClr val="FFD200"/>
            </a:solidFill>
            <a:miter lim="800000"/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4403725" y="2284413"/>
            <a:ext cx="6350" cy="1223962"/>
          </a:xfrm>
          <a:prstGeom prst="line">
            <a:avLst/>
          </a:prstGeom>
          <a:ln w="63500" cap="rnd">
            <a:solidFill>
              <a:srgbClr val="FFD200"/>
            </a:solidFill>
            <a:miter lim="800000"/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547" name="Группа 65546"/>
          <p:cNvGrpSpPr>
            <a:grpSpLocks/>
          </p:cNvGrpSpPr>
          <p:nvPr/>
        </p:nvGrpSpPr>
        <p:grpSpPr bwMode="auto">
          <a:xfrm>
            <a:off x="4019550" y="5108575"/>
            <a:ext cx="5160963" cy="77788"/>
            <a:chOff x="3982664" y="5116081"/>
            <a:chExt cx="4799843" cy="55085"/>
          </a:xfrm>
        </p:grpSpPr>
        <p:cxnSp>
          <p:nvCxnSpPr>
            <p:cNvPr id="154" name="Прямая соединительная линия 153"/>
            <p:cNvCxnSpPr/>
            <p:nvPr/>
          </p:nvCxnSpPr>
          <p:spPr>
            <a:xfrm flipH="1">
              <a:off x="3982664" y="5171166"/>
              <a:ext cx="4786555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 flipH="1">
              <a:off x="3995952" y="5116081"/>
              <a:ext cx="4786555" cy="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5" name="Прямоугольник с двумя скругленными соседними углами 14"/>
          <p:cNvSpPr/>
          <p:nvPr/>
        </p:nvSpPr>
        <p:spPr>
          <a:xfrm>
            <a:off x="6804025" y="4868863"/>
            <a:ext cx="144463" cy="647700"/>
          </a:xfrm>
          <a:prstGeom prst="round2SameRect">
            <a:avLst/>
          </a:prstGeom>
          <a:solidFill>
            <a:schemeClr val="tx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5554" name="Прямая соединительная линия 65553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>
            <a:off x="0" y="60261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623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6625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62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cxnSp>
        <p:nvCxnSpPr>
          <p:cNvPr id="91" name="Прямая соединительная линия 90"/>
          <p:cNvCxnSpPr/>
          <p:nvPr/>
        </p:nvCxnSpPr>
        <p:spPr>
          <a:xfrm flipH="1">
            <a:off x="7500938" y="5743575"/>
            <a:ext cx="1281112" cy="0"/>
          </a:xfrm>
          <a:prstGeom prst="line">
            <a:avLst/>
          </a:prstGeom>
          <a:ln w="127000" cap="rnd">
            <a:solidFill>
              <a:srgbClr val="FFD200"/>
            </a:solidFill>
            <a:miter lim="800000"/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55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655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5" grpId="0" animBg="1"/>
      <p:bldP spid="72" grpId="0" animBg="1"/>
      <p:bldP spid="73" grpId="0" animBg="1"/>
      <p:bldP spid="83" grpId="0" animBg="1"/>
      <p:bldP spid="76" grpId="0" animBg="1"/>
      <p:bldP spid="40" grpId="0"/>
      <p:bldP spid="69" grpId="0"/>
      <p:bldP spid="112" grpId="0"/>
      <p:bldP spid="1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Откуда компания может брать новых клиентов?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398023" y="5363924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5-10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295811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Откуда продавец может брать новых клиентов?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7653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1</a:t>
            </a:r>
            <a:endParaRPr lang="ru-RU" altLang="ru-RU" b="1"/>
          </a:p>
        </p:txBody>
      </p:sp>
      <p:sp>
        <p:nvSpPr>
          <p:cNvPr id="74" name="Прямоугольник 73"/>
          <p:cNvSpPr/>
          <p:nvPr/>
        </p:nvSpPr>
        <p:spPr>
          <a:xfrm>
            <a:off x="389657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2</a:t>
            </a:r>
            <a:endParaRPr lang="ru-RU" altLang="ru-RU" b="1"/>
          </a:p>
        </p:txBody>
      </p:sp>
      <p:sp>
        <p:nvSpPr>
          <p:cNvPr id="75" name="Прямоугольник 74"/>
          <p:cNvSpPr/>
          <p:nvPr/>
        </p:nvSpPr>
        <p:spPr>
          <a:xfrm>
            <a:off x="6658828" y="2348880"/>
            <a:ext cx="130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3</a:t>
            </a:r>
            <a:endParaRPr lang="ru-RU" altLang="ru-RU" b="1"/>
          </a:p>
        </p:txBody>
      </p:sp>
      <p:sp>
        <p:nvSpPr>
          <p:cNvPr id="36" name="Прямоугольник 35"/>
          <p:cNvSpPr/>
          <p:nvPr/>
        </p:nvSpPr>
        <p:spPr>
          <a:xfrm>
            <a:off x="6124736" y="2789238"/>
            <a:ext cx="2506663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smtClean="0">
                <a:solidFill>
                  <a:schemeClr val="tx1"/>
                </a:solidFill>
              </a:rPr>
              <a:t>Что можно предлагать старым клиентам, чтобы они возвращались?</a:t>
            </a: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  <p:bldP spid="64" grpId="0" animBg="1"/>
      <p:bldP spid="3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DA95B7-F7E9-4823-9715-886F409C032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5650" y="544513"/>
            <a:ext cx="48958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Обычное понимание цикла продаж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7588" name="Группа 6"/>
          <p:cNvGrpSpPr>
            <a:grpSpLocks/>
          </p:cNvGrpSpPr>
          <p:nvPr/>
        </p:nvGrpSpPr>
        <p:grpSpPr bwMode="auto">
          <a:xfrm>
            <a:off x="1042988" y="1109663"/>
            <a:ext cx="2743200" cy="4951412"/>
            <a:chOff x="3200329" y="965200"/>
            <a:chExt cx="2743342" cy="495096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200329" y="965200"/>
              <a:ext cx="2743342" cy="4950968"/>
            </a:xfrm>
            <a:prstGeom prst="roundRect">
              <a:avLst>
                <a:gd name="adj" fmla="val 192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7595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329" y="965200"/>
              <a:ext cx="2743342" cy="495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3959225" y="1174750"/>
            <a:ext cx="4332288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Лид, холодный контакт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Контакт клиента, с которым мы никогда не общались.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Тёплый клиент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Клиент, который знает о нас, имеет интерес (потребность), готов пообщаться.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Потенциальный клиент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0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Проводим встречи, переписываемся, есть активное </a:t>
            </a:r>
            <a:r>
              <a:rPr lang="ru-RU" altLang="ru-RU" sz="1800" dirty="0" smtClean="0"/>
              <a:t>взаимодействие.</a:t>
            </a:r>
            <a:endParaRPr lang="ru-RU" altLang="ru-RU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Заказчик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Подписан контракт, проект в процессе выполнения или закрыт.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Постоянный клиент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/>
              <a:t>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Постоянный клиент, который регулярно покупает наши услуги.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19250" y="5729288"/>
            <a:ext cx="1624013" cy="29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7591" name="Группа 13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7592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3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486E40-CD0B-4C79-85C5-1E875362A8B3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56149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Типичные ошибки продавцов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8612" name="Группа 6"/>
          <p:cNvGrpSpPr>
            <a:grpSpLocks/>
          </p:cNvGrpSpPr>
          <p:nvPr/>
        </p:nvGrpSpPr>
        <p:grpSpPr bwMode="auto">
          <a:xfrm>
            <a:off x="1690688" y="1141413"/>
            <a:ext cx="2743200" cy="4951412"/>
            <a:chOff x="3200329" y="965200"/>
            <a:chExt cx="2743342" cy="495096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200329" y="965200"/>
              <a:ext cx="2743342" cy="4950968"/>
            </a:xfrm>
            <a:prstGeom prst="roundRect">
              <a:avLst>
                <a:gd name="adj" fmla="val 192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8621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329" y="965200"/>
              <a:ext cx="2743342" cy="495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451100" y="5729288"/>
            <a:ext cx="1223963" cy="29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8615" name="Группа 15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8618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68616" name="Прямоугольник 2"/>
          <p:cNvSpPr>
            <a:spLocks noChangeArrowheads="1"/>
          </p:cNvSpPr>
          <p:nvPr/>
        </p:nvSpPr>
        <p:spPr bwMode="auto">
          <a:xfrm>
            <a:off x="684213" y="1843088"/>
            <a:ext cx="1511300" cy="39100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Лиды, холодные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контакты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1000"/>
              <a:t>  </a:t>
            </a:r>
          </a:p>
          <a:p>
            <a:pPr algn="r" eaLnBrk="1" hangingPunct="1">
              <a:lnSpc>
                <a:spcPct val="80000"/>
              </a:lnSpc>
            </a:pPr>
            <a:endParaRPr lang="ru-RU" altLang="ru-RU"/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Тёплые клиенты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1000"/>
              <a:t>  </a:t>
            </a:r>
          </a:p>
          <a:p>
            <a:pPr algn="r" eaLnBrk="1" hangingPunct="1">
              <a:lnSpc>
                <a:spcPct val="80000"/>
              </a:lnSpc>
            </a:pPr>
            <a:endParaRPr lang="ru-RU" altLang="ru-RU"/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Активные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клиенты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1000"/>
              <a:t>  </a:t>
            </a:r>
          </a:p>
          <a:p>
            <a:pPr algn="r" eaLnBrk="1" hangingPunct="1">
              <a:lnSpc>
                <a:spcPct val="80000"/>
              </a:lnSpc>
            </a:pPr>
            <a:endParaRPr lang="ru-RU" altLang="ru-RU"/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Купившие клиенты</a:t>
            </a:r>
          </a:p>
          <a:p>
            <a:pPr algn="r" eaLnBrk="1" hangingPunct="1">
              <a:lnSpc>
                <a:spcPct val="80000"/>
              </a:lnSpc>
            </a:pPr>
            <a:endParaRPr lang="ru-RU" altLang="ru-RU" b="1"/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Постоянные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1"/>
              <a:t>клиенты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1000"/>
              <a:t>  </a:t>
            </a:r>
          </a:p>
        </p:txBody>
      </p:sp>
      <p:sp>
        <p:nvSpPr>
          <p:cNvPr id="68617" name="Прямоугольник 19"/>
          <p:cNvSpPr>
            <a:spLocks noChangeArrowheads="1"/>
          </p:cNvSpPr>
          <p:nvPr/>
        </p:nvSpPr>
        <p:spPr bwMode="auto">
          <a:xfrm>
            <a:off x="3924300" y="1787525"/>
            <a:ext cx="4535488" cy="39100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dirty="0"/>
              <a:t>Недостаток активности в поиске новых клиентов, боязнь звонков, страх отказа, лень, слабая мотивация, занятость, недостаток источников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000" dirty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/>
              <a:t>Слабые навыки продаж, недостаток знаний </a:t>
            </a:r>
            <a:br>
              <a:rPr lang="ru-RU" altLang="ru-RU" dirty="0"/>
            </a:br>
            <a:r>
              <a:rPr lang="ru-RU" altLang="ru-RU" dirty="0"/>
              <a:t>о бизнесе клиента и его текущих проблемах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000" dirty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/>
              <a:t>Неуверенность и недостаточная активность, слабый тайм-менеджмент, ожидание реакции клиента, нет навыка работы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с </a:t>
            </a:r>
            <a:r>
              <a:rPr lang="ru-RU" altLang="ru-RU" dirty="0"/>
              <a:t>возражениями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dirty="0"/>
              <a:t>Отсутствие или очень слабый интерес к тем, с кем уже работаем или кто купил один раз</a:t>
            </a:r>
          </a:p>
          <a:p>
            <a:pPr eaLnBrk="1" hangingPunct="1">
              <a:lnSpc>
                <a:spcPct val="80000"/>
              </a:lnSpc>
            </a:pPr>
            <a:endParaRPr lang="ru-RU" altLang="ru-RU" dirty="0"/>
          </a:p>
          <a:p>
            <a:pPr eaLnBrk="1" hangingPunct="1">
              <a:lnSpc>
                <a:spcPct val="80000"/>
              </a:lnSpc>
            </a:pPr>
            <a:r>
              <a:rPr lang="ru-RU" altLang="ru-RU" dirty="0"/>
              <a:t>Отношения формальные, нет задачи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по </a:t>
            </a:r>
            <a:r>
              <a:rPr lang="ru-RU" altLang="ru-RU" dirty="0"/>
              <a:t>превращению клиента в реферала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0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D06628-D878-4744-9916-DDE58C0D036F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ru-RU" sz="1000" smtClean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115888"/>
            <a:ext cx="60483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Виды клиентов и движение по воронке продаж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9636" name="Группа 2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9638" name="Рисунок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696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3"/>
          <p:cNvSpPr>
            <a:spLocks noChangeArrowheads="1"/>
          </p:cNvSpPr>
          <p:nvPr/>
        </p:nvSpPr>
        <p:spPr bwMode="auto">
          <a:xfrm>
            <a:off x="2627313" y="3500438"/>
            <a:ext cx="5891212" cy="1584325"/>
          </a:xfrm>
          <a:prstGeom prst="rect">
            <a:avLst/>
          </a:prstGeom>
          <a:solidFill>
            <a:srgbClr val="9AE23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70659" name="Picture 9" descr="ANd9GcSR01WEhrBTag-xPkOp099X4C3Rqh4UkhUdwGxeN887yxxKBX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1871663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Нижний колонтитул 3"/>
          <p:cNvSpPr txBox="1">
            <a:spLocks/>
          </p:cNvSpPr>
          <p:nvPr/>
        </p:nvSpPr>
        <p:spPr bwMode="auto">
          <a:xfrm>
            <a:off x="611188" y="620713"/>
            <a:ext cx="69453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4 группы клиентов в воронке</a:t>
            </a:r>
          </a:p>
        </p:txBody>
      </p:sp>
      <p:sp>
        <p:nvSpPr>
          <p:cNvPr id="70661" name="Text Box 11"/>
          <p:cNvSpPr txBox="1">
            <a:spLocks noChangeArrowheads="1"/>
          </p:cNvSpPr>
          <p:nvPr/>
        </p:nvSpPr>
        <p:spPr bwMode="auto">
          <a:xfrm>
            <a:off x="2771775" y="3616325"/>
            <a:ext cx="5903913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Каждая группа требует отдельного внимания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 собственной продуманной политики.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 статистике каждое направление работы может принести от 30 до 100% дополнительного дохода.</a:t>
            </a:r>
          </a:p>
        </p:txBody>
      </p:sp>
      <p:sp>
        <p:nvSpPr>
          <p:cNvPr id="7066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8B8C1A-BDD0-46C4-B467-D2A82AC3026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ru-RU" sz="1000" smtClean="0"/>
          </a:p>
        </p:txBody>
      </p:sp>
      <p:grpSp>
        <p:nvGrpSpPr>
          <p:cNvPr id="70663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067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8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55650" y="5495925"/>
            <a:ext cx="7762875" cy="647700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Возможно ли это для вашего бизнеса?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637088" y="1484313"/>
            <a:ext cx="1009650" cy="431800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Cold</a:t>
            </a:r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513388" y="1484313"/>
            <a:ext cx="1009650" cy="431800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Lead</a:t>
            </a: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370638" y="1484313"/>
            <a:ext cx="1290637" cy="431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Suspect</a:t>
            </a:r>
            <a:endParaRPr lang="ru-RU"/>
          </a:p>
        </p:txBody>
      </p:sp>
      <p:sp>
        <p:nvSpPr>
          <p:cNvPr id="70669" name="Прямоугольник 2"/>
          <p:cNvSpPr>
            <a:spLocks noChangeArrowheads="1"/>
          </p:cNvSpPr>
          <p:nvPr/>
        </p:nvSpPr>
        <p:spPr bwMode="auto">
          <a:xfrm>
            <a:off x="684213" y="1385888"/>
            <a:ext cx="4572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3000"/>
              <a:t> Будущие клиенты.</a:t>
            </a:r>
          </a:p>
          <a:p>
            <a:pPr eaLnBrk="1" hangingPunct="1">
              <a:buFontTx/>
              <a:buAutoNum type="arabicPeriod"/>
            </a:pPr>
            <a:r>
              <a:rPr lang="ru-RU" altLang="ru-RU" sz="3000"/>
              <a:t> Текущие клиенты.</a:t>
            </a:r>
          </a:p>
          <a:p>
            <a:pPr eaLnBrk="1" hangingPunct="1">
              <a:buFontTx/>
              <a:buAutoNum type="arabicPeriod"/>
            </a:pPr>
            <a:r>
              <a:rPr lang="ru-RU" altLang="ru-RU" sz="3000"/>
              <a:t> Постоянные клиенты.</a:t>
            </a:r>
          </a:p>
          <a:p>
            <a:pPr eaLnBrk="1" hangingPunct="1">
              <a:buFontTx/>
              <a:buAutoNum type="arabicPeriod"/>
            </a:pPr>
            <a:r>
              <a:rPr lang="ru-RU" altLang="ru-RU" sz="3000"/>
              <a:t> Рефералы и партнёры.</a:t>
            </a:r>
          </a:p>
        </p:txBody>
      </p:sp>
      <p:sp>
        <p:nvSpPr>
          <p:cNvPr id="30" name="Овал 29"/>
          <p:cNvSpPr/>
          <p:nvPr/>
        </p:nvSpPr>
        <p:spPr>
          <a:xfrm>
            <a:off x="4637088" y="1931988"/>
            <a:ext cx="1471612" cy="431800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Prospect</a:t>
            </a: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913438" y="1931988"/>
            <a:ext cx="1538287" cy="431800"/>
          </a:xfrm>
          <a:prstGeom prst="ellipse">
            <a:avLst/>
          </a:prstGeom>
          <a:solidFill>
            <a:srgbClr val="7FB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Customer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7308850" y="1931988"/>
            <a:ext cx="1520825" cy="431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Repeat C.</a:t>
            </a: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851400" y="2360613"/>
            <a:ext cx="1062038" cy="431800"/>
          </a:xfrm>
          <a:prstGeom prst="ellipse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</a:rPr>
              <a:t>Client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749925" y="2360613"/>
            <a:ext cx="1643063" cy="431800"/>
          </a:xfrm>
          <a:prstGeom prst="ellipse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Reference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561263" y="1484313"/>
            <a:ext cx="1331912" cy="431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Ex-Cust.</a:t>
            </a: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165725" y="2789238"/>
            <a:ext cx="1357313" cy="431800"/>
          </a:xfrm>
          <a:prstGeom prst="ellipse">
            <a:avLst/>
          </a:prstGeom>
          <a:solidFill>
            <a:srgbClr val="F2D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</a:rPr>
              <a:t>Referral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372225" y="2789238"/>
            <a:ext cx="1238250" cy="431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Partner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105650" y="2360613"/>
            <a:ext cx="1643063" cy="4318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Returned</a:t>
            </a: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582689" y="5374536"/>
            <a:ext cx="502394" cy="868771"/>
            <a:chOff x="8172400" y="836712"/>
            <a:chExt cx="502394" cy="868771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43" name="Овал 42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Трапеция 44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42" name="Овал 41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755650" y="5013325"/>
            <a:ext cx="7940675" cy="79057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Можете ли вы разработать собственные методы общения</a:t>
            </a:r>
            <a:br>
              <a:rPr lang="ru-RU" altLang="ru-RU">
                <a:solidFill>
                  <a:schemeClr val="tx1"/>
                </a:solidFill>
              </a:rPr>
            </a:br>
            <a:r>
              <a:rPr lang="ru-RU" altLang="ru-RU">
                <a:solidFill>
                  <a:schemeClr val="tx1"/>
                </a:solidFill>
              </a:rPr>
              <a:t>и выполнять собственные </a:t>
            </a:r>
            <a:r>
              <a:rPr lang="en-US" altLang="ru-RU">
                <a:solidFill>
                  <a:schemeClr val="tx1"/>
                </a:solidFill>
              </a:rPr>
              <a:t>KPI </a:t>
            </a:r>
            <a:r>
              <a:rPr lang="ru-RU" altLang="ru-RU">
                <a:solidFill>
                  <a:schemeClr val="tx1"/>
                </a:solidFill>
              </a:rPr>
              <a:t>и метрики конверсии?</a:t>
            </a:r>
          </a:p>
        </p:txBody>
      </p:sp>
      <p:pic>
        <p:nvPicPr>
          <p:cNvPr id="71683" name="Picture 4" descr="http://www.hotrealestatenyc.com/wp-content/uploads/2012/07/woman-wonder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b="888"/>
          <a:stretch>
            <a:fillRect/>
          </a:stretch>
        </p:blipFill>
        <p:spPr bwMode="auto">
          <a:xfrm>
            <a:off x="6353175" y="1557338"/>
            <a:ext cx="23431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Нижний колонтитул 3"/>
          <p:cNvSpPr txBox="1">
            <a:spLocks/>
          </p:cNvSpPr>
          <p:nvPr/>
        </p:nvSpPr>
        <p:spPr bwMode="auto">
          <a:xfrm>
            <a:off x="611188" y="765175"/>
            <a:ext cx="453548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будущими клентами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4213" y="1485900"/>
            <a:ext cx="563721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 smtClean="0">
                <a:latin typeface="Calibri" panose="020F0502020204030204" pitchFamily="34" charset="0"/>
              </a:rPr>
              <a:t> Сегментировать и квалифицировать</a:t>
            </a:r>
            <a:endParaRPr lang="ru-RU" altLang="ru-RU" sz="2000" b="1" dirty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 smtClean="0">
                <a:latin typeface="Calibri" panose="020F0502020204030204" pitchFamily="34" charset="0"/>
              </a:rPr>
              <a:t> Особое внимание первому обращению</a:t>
            </a:r>
            <a:endParaRPr lang="ru-RU" altLang="ru-RU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>
                <a:latin typeface="Calibri" panose="020F0502020204030204" pitchFamily="34" charset="0"/>
              </a:rPr>
              <a:t> Внятно доносить информацию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 smtClean="0">
                <a:latin typeface="Calibri" panose="020F0502020204030204" pitchFamily="34" charset="0"/>
              </a:rPr>
              <a:t> Выявлять и создавать ценность</a:t>
            </a:r>
            <a:endParaRPr lang="ru-RU" altLang="ru-RU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 smtClean="0">
                <a:latin typeface="Calibri" panose="020F0502020204030204" pitchFamily="34" charset="0"/>
              </a:rPr>
              <a:t> Отличаться от конкурентов</a:t>
            </a:r>
            <a:endParaRPr lang="ru-RU" altLang="ru-RU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 smtClean="0">
                <a:latin typeface="Calibri" panose="020F0502020204030204" pitchFamily="34" charset="0"/>
              </a:rPr>
              <a:t> Не </a:t>
            </a:r>
            <a:r>
              <a:rPr lang="ru-RU" altLang="ru-RU" sz="2000" dirty="0">
                <a:latin typeface="Calibri" panose="020F0502020204030204" pitchFamily="34" charset="0"/>
              </a:rPr>
              <a:t>быть навязчивым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000" dirty="0" smtClean="0">
                <a:latin typeface="Calibri" panose="020F0502020204030204" pitchFamily="34" charset="0"/>
              </a:rPr>
              <a:t> Оставлять </a:t>
            </a:r>
            <a:r>
              <a:rPr lang="ru-RU" altLang="ru-RU" sz="2000" dirty="0">
                <a:latin typeface="Calibri" panose="020F0502020204030204" pitchFamily="34" charset="0"/>
              </a:rPr>
              <a:t>часть «на сладкое</a:t>
            </a:r>
            <a:r>
              <a:rPr lang="ru-RU" altLang="ru-RU" sz="2000" dirty="0" smtClean="0">
                <a:latin typeface="Calibri" panose="020F0502020204030204" pitchFamily="34" charset="0"/>
              </a:rPr>
              <a:t>» (УТП!)</a:t>
            </a:r>
            <a:endParaRPr lang="ru-RU" altLang="ru-RU" sz="20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71686" name="TextBox 1"/>
          <p:cNvSpPr txBox="1">
            <a:spLocks noChangeArrowheads="1"/>
          </p:cNvSpPr>
          <p:nvPr/>
        </p:nvSpPr>
        <p:spPr bwMode="auto">
          <a:xfrm>
            <a:off x="6694488" y="4356100"/>
            <a:ext cx="1662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«Правило 4П!»</a:t>
            </a:r>
          </a:p>
        </p:txBody>
      </p:sp>
      <p:sp>
        <p:nvSpPr>
          <p:cNvPr id="7168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819B37-A5AC-4E56-94E0-BF5F17F3770E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ru-RU" sz="1000" smtClean="0"/>
          </a:p>
        </p:txBody>
      </p:sp>
      <p:grpSp>
        <p:nvGrpSpPr>
          <p:cNvPr id="71688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694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2" name="Овал 11"/>
          <p:cNvSpPr/>
          <p:nvPr/>
        </p:nvSpPr>
        <p:spPr>
          <a:xfrm>
            <a:off x="4500563" y="817563"/>
            <a:ext cx="1008062" cy="433387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Cold</a:t>
            </a:r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376863" y="817563"/>
            <a:ext cx="1008062" cy="433387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Lead</a:t>
            </a: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234113" y="817563"/>
            <a:ext cx="1290637" cy="4333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Suspect</a:t>
            </a: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424738" y="817563"/>
            <a:ext cx="1330325" cy="43338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Ex-Cust.</a:t>
            </a:r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611560" y="5008501"/>
            <a:ext cx="502394" cy="868771"/>
            <a:chOff x="8172400" y="836712"/>
            <a:chExt cx="502394" cy="868771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Трапеция 29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7" name="Овал 26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7168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ижний колонтитул 3"/>
          <p:cNvSpPr txBox="1">
            <a:spLocks/>
          </p:cNvSpPr>
          <p:nvPr/>
        </p:nvSpPr>
        <p:spPr bwMode="auto">
          <a:xfrm>
            <a:off x="539750" y="692150"/>
            <a:ext cx="46910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текущими клиентами</a:t>
            </a: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539750" y="5094288"/>
            <a:ext cx="8142288" cy="684212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dirty="0">
                <a:solidFill>
                  <a:schemeClr val="tx1"/>
                </a:solidFill>
              </a:rPr>
              <a:t>Каков процент потерь клиентов на этом этапе?</a:t>
            </a:r>
            <a:br>
              <a:rPr lang="ru-RU" altLang="ru-RU" dirty="0">
                <a:solidFill>
                  <a:schemeClr val="tx1"/>
                </a:solidFill>
              </a:rPr>
            </a:br>
            <a:r>
              <a:rPr lang="ru-RU" altLang="ru-RU" dirty="0">
                <a:solidFill>
                  <a:schemeClr val="tx1"/>
                </a:solidFill>
              </a:rPr>
              <a:t>Возможно ли сделать так, чтобы не потерять ни одного?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48038" y="1370013"/>
            <a:ext cx="5637212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Выполнять обещания</a:t>
            </a:r>
            <a:endParaRPr lang="ru-RU" altLang="ru-RU" sz="2200" b="1" dirty="0">
              <a:solidFill>
                <a:srgbClr val="CC0000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Информировать, повышать ценность</a:t>
            </a:r>
            <a:endParaRPr lang="ru-RU" altLang="ru-RU" sz="2200" dirty="0">
              <a:latin typeface="+mn-lt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Предлагать </a:t>
            </a:r>
            <a:r>
              <a:rPr lang="ru-RU" altLang="ru-RU" sz="2200" dirty="0">
                <a:latin typeface="+mn-lt"/>
              </a:rPr>
              <a:t>новое / </a:t>
            </a:r>
            <a:r>
              <a:rPr lang="ru-RU" altLang="ru-RU" sz="2200" dirty="0" smtClean="0">
                <a:latin typeface="+mn-lt"/>
              </a:rPr>
              <a:t>интересное / </a:t>
            </a:r>
            <a:br>
              <a:rPr lang="ru-RU" altLang="ru-RU" sz="2200" dirty="0" smtClean="0">
                <a:latin typeface="+mn-lt"/>
              </a:rPr>
            </a:br>
            <a:r>
              <a:rPr lang="ru-RU" altLang="ru-RU" sz="2200" dirty="0" smtClean="0">
                <a:latin typeface="+mn-lt"/>
              </a:rPr>
              <a:t>     знания / впечатления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>
                <a:latin typeface="+mn-lt"/>
              </a:rPr>
              <a:t> </a:t>
            </a:r>
            <a:r>
              <a:rPr lang="ru-RU" altLang="ru-RU" sz="2200" dirty="0" smtClean="0">
                <a:latin typeface="+mn-lt"/>
              </a:rPr>
              <a:t>Не делать большие паузы в общении</a:t>
            </a:r>
            <a:endParaRPr lang="ru-RU" altLang="ru-RU" sz="2200" dirty="0">
              <a:latin typeface="+mn-lt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Всегда делать </a:t>
            </a:r>
            <a:r>
              <a:rPr lang="ru-RU" altLang="ru-RU" sz="2200" dirty="0" err="1">
                <a:latin typeface="+mn-lt"/>
              </a:rPr>
              <a:t>апсейл</a:t>
            </a:r>
            <a:endParaRPr lang="ru-RU" altLang="ru-RU" sz="2200" dirty="0">
              <a:latin typeface="+mn-lt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Дарить подарки / делать сюрпризы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Превосходить ожидания</a:t>
            </a:r>
            <a:endParaRPr lang="ru-RU" altLang="ru-RU" sz="2200" dirty="0">
              <a:latin typeface="+mn-lt"/>
            </a:endParaRPr>
          </a:p>
        </p:txBody>
      </p:sp>
      <p:pic>
        <p:nvPicPr>
          <p:cNvPr id="72709" name="Picture 4" descr="http://usabilitygeek.com/wp-content/uploads/2013/08/user-experience-customer-relationship-management-strate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5"/>
          <a:stretch>
            <a:fillRect/>
          </a:stretch>
        </p:blipFill>
        <p:spPr bwMode="auto">
          <a:xfrm>
            <a:off x="554038" y="1557338"/>
            <a:ext cx="24479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BC657B-5F94-48BD-8816-BAC17E4BD245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ru-RU" sz="1000" smtClean="0"/>
          </a:p>
        </p:txBody>
      </p:sp>
      <p:grpSp>
        <p:nvGrpSpPr>
          <p:cNvPr id="72711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2716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" name="Овал 10"/>
          <p:cNvSpPr/>
          <p:nvPr/>
        </p:nvSpPr>
        <p:spPr>
          <a:xfrm>
            <a:off x="4694238" y="822325"/>
            <a:ext cx="1473200" cy="433388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Prospect</a:t>
            </a: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70588" y="822325"/>
            <a:ext cx="1539875" cy="433388"/>
          </a:xfrm>
          <a:prstGeom prst="ellipse">
            <a:avLst/>
          </a:prstGeom>
          <a:solidFill>
            <a:srgbClr val="7FB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Customer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366000" y="822325"/>
            <a:ext cx="1522413" cy="4333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Repeat C.</a:t>
            </a:r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611560" y="5008501"/>
            <a:ext cx="502394" cy="868771"/>
            <a:chOff x="8172400" y="836712"/>
            <a:chExt cx="502394" cy="868771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Трапеция 27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5" name="Овал 24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ижний колонтитул 3"/>
          <p:cNvSpPr txBox="1">
            <a:spLocks/>
          </p:cNvSpPr>
          <p:nvPr/>
        </p:nvSpPr>
        <p:spPr bwMode="auto">
          <a:xfrm>
            <a:off x="611188" y="576263"/>
            <a:ext cx="41767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постоянными клиентами</a:t>
            </a: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506413" y="5229225"/>
            <a:ext cx="8313737" cy="8096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Насколько для вас личные отношения важнее общей статистики?</a:t>
            </a:r>
          </a:p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Сможете ли вы назвать по именам 100 ваших лучших постоянных клиентов?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1188" y="1433513"/>
            <a:ext cx="5430837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Развить особые отношения</a:t>
            </a:r>
            <a:endParaRPr lang="ru-RU" altLang="ru-RU" sz="2200" b="1" dirty="0">
              <a:solidFill>
                <a:srgbClr val="CC0000"/>
              </a:solidFill>
              <a:latin typeface="+mn-lt"/>
            </a:endParaRPr>
          </a:p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Помнить имена, </a:t>
            </a:r>
            <a:r>
              <a:rPr lang="ru-RU" altLang="ru-RU" sz="2200" dirty="0">
                <a:latin typeface="+mn-lt"/>
              </a:rPr>
              <a:t>дни </a:t>
            </a:r>
            <a:r>
              <a:rPr lang="ru-RU" altLang="ru-RU" sz="2200" dirty="0" smtClean="0">
                <a:latin typeface="+mn-lt"/>
              </a:rPr>
              <a:t>рождения, </a:t>
            </a:r>
            <a:br>
              <a:rPr lang="ru-RU" altLang="ru-RU" sz="2200" dirty="0" smtClean="0">
                <a:latin typeface="+mn-lt"/>
              </a:rPr>
            </a:br>
            <a:r>
              <a:rPr lang="ru-RU" altLang="ru-RU" sz="2200" dirty="0" smtClean="0">
                <a:latin typeface="+mn-lt"/>
              </a:rPr>
              <a:t>     индивидуальные предпочтения</a:t>
            </a:r>
            <a:endParaRPr lang="ru-RU" altLang="ru-RU" sz="2200" dirty="0">
              <a:latin typeface="+mn-lt"/>
            </a:endParaRPr>
          </a:p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Собирать подробную обратную связь </a:t>
            </a:r>
            <a:br>
              <a:rPr lang="ru-RU" altLang="ru-RU" sz="2200" dirty="0" smtClean="0">
                <a:latin typeface="+mn-lt"/>
              </a:rPr>
            </a:br>
            <a:r>
              <a:rPr lang="ru-RU" altLang="ru-RU" sz="2200" dirty="0" smtClean="0">
                <a:latin typeface="+mn-lt"/>
              </a:rPr>
              <a:t>     о недостатках работы компании</a:t>
            </a:r>
            <a:endParaRPr lang="ru-RU" altLang="ru-RU" sz="2200" dirty="0" smtClean="0"/>
          </a:p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>
                <a:latin typeface="+mn-lt"/>
              </a:rPr>
              <a:t> </a:t>
            </a:r>
            <a:r>
              <a:rPr lang="ru-RU" altLang="ru-RU" sz="2200" dirty="0" smtClean="0">
                <a:latin typeface="+mn-lt"/>
              </a:rPr>
              <a:t>Дарить </a:t>
            </a:r>
            <a:r>
              <a:rPr lang="ru-RU" altLang="ru-RU" sz="2200" dirty="0">
                <a:latin typeface="+mn-lt"/>
              </a:rPr>
              <a:t>подарки / делать </a:t>
            </a:r>
            <a:r>
              <a:rPr lang="ru-RU" altLang="ru-RU" sz="2200" dirty="0" smtClean="0">
                <a:latin typeface="+mn-lt"/>
              </a:rPr>
              <a:t>сюрпризы</a:t>
            </a:r>
            <a:endParaRPr lang="ru-RU" altLang="ru-RU" sz="2200" dirty="0">
              <a:latin typeface="+mn-lt"/>
            </a:endParaRPr>
          </a:p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>
                <a:latin typeface="+mn-lt"/>
              </a:rPr>
              <a:t> Объединить в клуб</a:t>
            </a:r>
          </a:p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>
                <a:latin typeface="+mn-lt"/>
              </a:rPr>
              <a:t> Собирать сведения о конкурентах</a:t>
            </a:r>
          </a:p>
          <a:p>
            <a:pPr eaLnBrk="1" hangingPunct="1">
              <a:spcBef>
                <a:spcPts val="300"/>
              </a:spcBef>
              <a:buFontTx/>
              <a:buAutoNum type="arabicPeriod"/>
              <a:defRPr/>
            </a:pPr>
            <a:r>
              <a:rPr lang="ru-RU" altLang="ru-RU" sz="2200" dirty="0">
                <a:latin typeface="+mn-lt"/>
              </a:rPr>
              <a:t> Делать рефералами</a:t>
            </a:r>
          </a:p>
        </p:txBody>
      </p:sp>
      <p:pic>
        <p:nvPicPr>
          <p:cNvPr id="73733" name="Picture 2" descr="http://profobus.ru/UPLOAD/fck/image/Biblioteka/top_manager_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557338"/>
            <a:ext cx="26336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669690-D14D-4736-8840-4F9B0FC21D4B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ru-RU" sz="1000" smtClean="0"/>
          </a:p>
        </p:txBody>
      </p:sp>
      <p:grpSp>
        <p:nvGrpSpPr>
          <p:cNvPr id="73735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3740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" name="Овал 10"/>
          <p:cNvSpPr/>
          <p:nvPr/>
        </p:nvSpPr>
        <p:spPr>
          <a:xfrm>
            <a:off x="4835525" y="742950"/>
            <a:ext cx="1062038" cy="431800"/>
          </a:xfrm>
          <a:prstGeom prst="ellipse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</a:rPr>
              <a:t>Client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792788" y="742950"/>
            <a:ext cx="1644650" cy="431800"/>
          </a:xfrm>
          <a:prstGeom prst="ellipse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Reference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221538" y="742950"/>
            <a:ext cx="1644650" cy="4318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Returned</a:t>
            </a: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23528" y="5224525"/>
            <a:ext cx="502394" cy="868771"/>
            <a:chOff x="8172400" y="836712"/>
            <a:chExt cx="502394" cy="868771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Трапеция 27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5" name="Овал 24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20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6160" name="Рисунок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pic>
        <p:nvPicPr>
          <p:cNvPr id="7181" name="Picture 4" descr="http://fe867b.medialib.glogster.com/media/b5/b5ee731923cb92c9d9ef3a9ac24c99854526d04628657f7b1ee23127f4365c96/wondering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78" y="1645468"/>
            <a:ext cx="3528305" cy="375917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>
          <a:xfrm>
            <a:off x="3132138" y="1196975"/>
            <a:ext cx="2592387" cy="1465263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Когда и кому </a:t>
            </a:r>
            <a:br>
              <a:rPr lang="ru-RU" sz="2200">
                <a:solidFill>
                  <a:schemeClr val="bg1"/>
                </a:solidFill>
              </a:rPr>
            </a:br>
            <a:r>
              <a:rPr lang="ru-RU" sz="2200">
                <a:solidFill>
                  <a:schemeClr val="bg1"/>
                </a:solidFill>
              </a:rPr>
              <a:t>следует продавать?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03800" y="4598318"/>
            <a:ext cx="3336925" cy="1350962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убеждать </a:t>
            </a:r>
            <a:r>
              <a:rPr lang="en-US" sz="2200">
                <a:solidFill>
                  <a:schemeClr val="bg1"/>
                </a:solidFill>
              </a:rPr>
              <a:t/>
            </a:r>
            <a:br>
              <a:rPr lang="en-US" sz="2200">
                <a:solidFill>
                  <a:schemeClr val="bg1"/>
                </a:solidFill>
              </a:rPr>
            </a:br>
            <a:r>
              <a:rPr lang="ru-RU" sz="2200">
                <a:solidFill>
                  <a:schemeClr val="bg1"/>
                </a:solidFill>
              </a:rPr>
              <a:t>и быть убедительным?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522913" y="3716338"/>
            <a:ext cx="3094037" cy="1081087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проводить встречи с ЛПР?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6151" name="Нижний колонтитул 3"/>
          <p:cNvSpPr txBox="1">
            <a:spLocks/>
          </p:cNvSpPr>
          <p:nvPr/>
        </p:nvSpPr>
        <p:spPr bwMode="auto">
          <a:xfrm>
            <a:off x="971550" y="587375"/>
            <a:ext cx="4248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Обычные вопросы продавцов</a:t>
            </a:r>
          </a:p>
        </p:txBody>
      </p:sp>
      <p:sp>
        <p:nvSpPr>
          <p:cNvPr id="615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76ABE9-7761-49E3-B798-1C39F31DEE75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ru-RU" sz="1000" smtClean="0"/>
          </a:p>
        </p:txBody>
      </p:sp>
      <p:sp>
        <p:nvSpPr>
          <p:cNvPr id="2" name="Овал 1"/>
          <p:cNvSpPr/>
          <p:nvPr/>
        </p:nvSpPr>
        <p:spPr>
          <a:xfrm>
            <a:off x="971550" y="1411933"/>
            <a:ext cx="2663825" cy="1296987"/>
          </a:xfrm>
          <a:prstGeom prst="ellipse">
            <a:avLst/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и почему люди покупают?</a:t>
            </a:r>
          </a:p>
        </p:txBody>
      </p:sp>
      <p:sp>
        <p:nvSpPr>
          <p:cNvPr id="20" name="Овал 19"/>
          <p:cNvSpPr/>
          <p:nvPr/>
        </p:nvSpPr>
        <p:spPr>
          <a:xfrm>
            <a:off x="468313" y="2468563"/>
            <a:ext cx="3095625" cy="1247775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и где искать клиентов?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36575" y="3500438"/>
            <a:ext cx="3095625" cy="1465262"/>
          </a:xfrm>
          <a:prstGeom prst="ellipse">
            <a:avLst/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писать, звонить и разговаривать?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971550" y="4675188"/>
            <a:ext cx="3095625" cy="1274762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</a:rPr>
              <a:t>Как работать с возражениями?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265030" y="1329957"/>
            <a:ext cx="3203575" cy="1460937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tx1">
                    <a:lumMod val="85000"/>
                    <a:lumOff val="15000"/>
                  </a:schemeClr>
                </a:solidFill>
              </a:rPr>
              <a:t>Как себя замотивировать на успех?</a:t>
            </a:r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600450" y="4976427"/>
            <a:ext cx="1979613" cy="1223962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делать апсейл?</a:t>
            </a:r>
          </a:p>
        </p:txBody>
      </p:sp>
      <p:sp>
        <p:nvSpPr>
          <p:cNvPr id="19" name="Овал 18"/>
          <p:cNvSpPr/>
          <p:nvPr/>
        </p:nvSpPr>
        <p:spPr>
          <a:xfrm>
            <a:off x="5508625" y="2468563"/>
            <a:ext cx="3095625" cy="1465262"/>
          </a:xfrm>
          <a:prstGeom prst="ellipse">
            <a:avLst/>
          </a:prstGeom>
          <a:solidFill>
            <a:srgbClr val="C86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bg1"/>
                </a:solidFill>
              </a:rPr>
              <a:t>Как подавать гарантии, эксклюзив и уникальность?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26" grpId="0" animBg="1"/>
      <p:bldP spid="2" grpId="0" animBg="1"/>
      <p:bldP spid="20" grpId="0" animBg="1"/>
      <p:bldP spid="23" grpId="0" animBg="1"/>
      <p:bldP spid="27" grpId="0" animBg="1"/>
      <p:bldP spid="28" grpId="0" animBg="1"/>
      <p:bldP spid="3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ижний колонтитул 3"/>
          <p:cNvSpPr txBox="1">
            <a:spLocks/>
          </p:cNvSpPr>
          <p:nvPr/>
        </p:nvSpPr>
        <p:spPr bwMode="auto">
          <a:xfrm>
            <a:off x="468313" y="692150"/>
            <a:ext cx="47529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Работа с рефералами и партнёрами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8313" y="5229225"/>
            <a:ext cx="8064500" cy="720725"/>
          </a:xfrm>
          <a:prstGeom prst="rect">
            <a:avLst/>
          </a:prstGeom>
          <a:solidFill>
            <a:srgbClr val="FFD2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>
                <a:solidFill>
                  <a:schemeClr val="tx1"/>
                </a:solidFill>
              </a:rPr>
              <a:t>Как можно заработать репутацию надёжного партнёра?</a:t>
            </a:r>
            <a:br>
              <a:rPr lang="ru-RU" altLang="ru-RU">
                <a:solidFill>
                  <a:schemeClr val="tx1"/>
                </a:solidFill>
              </a:rPr>
            </a:br>
            <a:r>
              <a:rPr lang="ru-RU" altLang="ru-RU">
                <a:solidFill>
                  <a:schemeClr val="tx1"/>
                </a:solidFill>
              </a:rPr>
              <a:t>Сможете ли вы находить 1 партнёра или реферала в месяц?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24300" y="1557338"/>
            <a:ext cx="4895850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Предоставить </a:t>
            </a:r>
            <a:r>
              <a:rPr lang="en-US" altLang="ru-RU" sz="2200" dirty="0" smtClean="0">
                <a:latin typeface="+mn-lt"/>
              </a:rPr>
              <a:t>VIP-</a:t>
            </a:r>
            <a:r>
              <a:rPr lang="ru-RU" altLang="ru-RU" sz="2200" dirty="0" smtClean="0">
                <a:latin typeface="+mn-lt"/>
              </a:rPr>
              <a:t>обслуживание</a:t>
            </a:r>
            <a:endParaRPr lang="ru-RU" altLang="ru-RU" sz="2200" b="1" dirty="0">
              <a:solidFill>
                <a:srgbClr val="CC0000"/>
              </a:solidFill>
              <a:latin typeface="+mn-lt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Выявить </a:t>
            </a:r>
            <a:r>
              <a:rPr lang="ru-RU" altLang="ru-RU" sz="2200" dirty="0">
                <a:latin typeface="+mn-lt"/>
              </a:rPr>
              <a:t>сферы </a:t>
            </a:r>
            <a:r>
              <a:rPr lang="ru-RU" altLang="ru-RU" sz="2200" dirty="0" smtClean="0">
                <a:latin typeface="+mn-lt"/>
              </a:rPr>
              <a:t>влияния </a:t>
            </a:r>
            <a:br>
              <a:rPr lang="ru-RU" altLang="ru-RU" sz="2200" dirty="0" smtClean="0">
                <a:latin typeface="+mn-lt"/>
              </a:rPr>
            </a:br>
            <a:r>
              <a:rPr lang="ru-RU" altLang="ru-RU" sz="2200" dirty="0" smtClean="0">
                <a:latin typeface="+mn-lt"/>
              </a:rPr>
              <a:t>    и потенциального сотрудничества</a:t>
            </a:r>
            <a:endParaRPr lang="ru-RU" altLang="ru-RU" sz="2200" dirty="0">
              <a:latin typeface="+mn-lt"/>
            </a:endParaRP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Производить </a:t>
            </a:r>
            <a:r>
              <a:rPr lang="ru-RU" altLang="ru-RU" sz="2200" dirty="0">
                <a:latin typeface="+mn-lt"/>
              </a:rPr>
              <a:t>честный обмен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Нацеливаться </a:t>
            </a:r>
            <a:r>
              <a:rPr lang="ru-RU" altLang="ru-RU" sz="2200" dirty="0">
                <a:latin typeface="+mn-lt"/>
              </a:rPr>
              <a:t>на инвестиции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Контролировать </a:t>
            </a:r>
            <a:r>
              <a:rPr lang="ru-RU" altLang="ru-RU" sz="2200" dirty="0">
                <a:latin typeface="+mn-lt"/>
              </a:rPr>
              <a:t>план/факт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Постоянно </a:t>
            </a:r>
            <a:r>
              <a:rPr lang="ru-RU" altLang="ru-RU" sz="2200" dirty="0">
                <a:latin typeface="+mn-lt"/>
              </a:rPr>
              <a:t>находить новых</a:t>
            </a:r>
          </a:p>
          <a:p>
            <a:pPr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altLang="ru-RU" sz="2200" dirty="0" smtClean="0">
                <a:latin typeface="+mn-lt"/>
              </a:rPr>
              <a:t> Мотивировать на поиск клиентов</a:t>
            </a:r>
            <a:endParaRPr lang="ru-RU" altLang="ru-RU" sz="2200" b="1" dirty="0">
              <a:solidFill>
                <a:srgbClr val="CC0000"/>
              </a:solidFill>
              <a:latin typeface="+mn-lt"/>
            </a:endParaRPr>
          </a:p>
        </p:txBody>
      </p:sp>
      <p:pic>
        <p:nvPicPr>
          <p:cNvPr id="74757" name="Picture 2" descr="http://www.alte-leipziger-firmenkunden.de/firmen-sachversicherungen/firmen-rechtsschutz/manager-332x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700213"/>
            <a:ext cx="31623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162E0B-A2F1-4348-A8AD-D8ABA7849B2F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ru-RU" sz="1000" smtClean="0"/>
          </a:p>
        </p:txBody>
      </p:sp>
      <p:grpSp>
        <p:nvGrpSpPr>
          <p:cNvPr id="74759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4763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11" name="Овал 10"/>
          <p:cNvSpPr/>
          <p:nvPr/>
        </p:nvSpPr>
        <p:spPr>
          <a:xfrm>
            <a:off x="4872038" y="822325"/>
            <a:ext cx="1355725" cy="433388"/>
          </a:xfrm>
          <a:prstGeom prst="ellipse">
            <a:avLst/>
          </a:prstGeom>
          <a:solidFill>
            <a:srgbClr val="F2D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</a:rPr>
              <a:t>Referral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078538" y="822325"/>
            <a:ext cx="1238250" cy="4333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Partner</a:t>
            </a:r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11560" y="5008501"/>
            <a:ext cx="502394" cy="868771"/>
            <a:chOff x="8172400" y="836712"/>
            <a:chExt cx="502394" cy="868771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7" name="Трапеция 26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4" name="Овал 23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ИДЕАЛЬНЫЙ ПИТЧ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ДЛЯ НОВОГО КЛИЕНТА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516644" y="53639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23478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Прямоугольник 3"/>
          <p:cNvSpPr>
            <a:spLocks noChangeArrowheads="1"/>
          </p:cNvSpPr>
          <p:nvPr/>
        </p:nvSpPr>
        <p:spPr bwMode="auto">
          <a:xfrm>
            <a:off x="5435600" y="2781300"/>
            <a:ext cx="370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8</a:t>
            </a:r>
            <a:endParaRPr lang="ru-RU" altLang="ru-RU" sz="200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>
                <a:solidFill>
                  <a:schemeClr val="bg1"/>
                </a:solidFill>
              </a:rPr>
              <a:t>Холодные звонки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Ты не узнаешь, можешь ты </a:t>
            </a:r>
            <a:br>
              <a:rPr lang="ru-RU" altLang="ru-RU" sz="2000"/>
            </a:br>
            <a:r>
              <a:rPr lang="ru-RU" altLang="ru-RU" sz="2000"/>
              <a:t>или нет, пока не попробуешь. </a:t>
            </a:r>
            <a:br>
              <a:rPr lang="ru-RU" altLang="ru-RU" sz="2000"/>
            </a:br>
            <a:r>
              <a:rPr lang="ru-RU" altLang="ru-RU" sz="2000"/>
              <a:t>Хотя бы </a:t>
            </a:r>
            <a:r>
              <a:rPr lang="ru-RU" altLang="ru-RU" sz="2000" smtClean="0"/>
              <a:t>1000 </a:t>
            </a:r>
            <a:r>
              <a:rPr lang="ru-RU" altLang="ru-RU" sz="2000"/>
              <a:t>раз.</a:t>
            </a:r>
            <a:endParaRPr lang="en-US" altLang="ru-RU" sz="2000"/>
          </a:p>
        </p:txBody>
      </p:sp>
      <p:sp>
        <p:nvSpPr>
          <p:cNvPr id="99332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99333" name="Группа 5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9336" name="Прямоугольник 8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99337" name="TextBox 9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Прямоугольник 8"/>
          <p:cNvSpPr>
            <a:spLocks noChangeArrowheads="1"/>
          </p:cNvSpPr>
          <p:nvPr/>
        </p:nvSpPr>
        <p:spPr bwMode="auto">
          <a:xfrm>
            <a:off x="1376363" y="1556792"/>
            <a:ext cx="6391275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Есть такой парадокс: когда </a:t>
            </a:r>
            <a:r>
              <a:rPr lang="ru-RU" altLang="ru-RU" sz="3000">
                <a:solidFill>
                  <a:schemeClr val="bg1"/>
                </a:solidFill>
              </a:rPr>
              <a:t>люди начинают делать 100 холодных звонков каждый день – </a:t>
            </a:r>
            <a:r>
              <a:rPr lang="ru-RU" altLang="ru-RU" sz="3000" smtClean="0">
                <a:solidFill>
                  <a:schemeClr val="bg1"/>
                </a:solidFill>
              </a:rPr>
              <a:t>сначала они скучают по своей обычной работе </a:t>
            </a:r>
            <a:br>
              <a:rPr lang="ru-RU" altLang="ru-RU" sz="3000" smtClean="0">
                <a:solidFill>
                  <a:schemeClr val="bg1"/>
                </a:solidFill>
              </a:rPr>
            </a:br>
            <a:r>
              <a:rPr lang="ru-RU" altLang="ru-RU" sz="3000" smtClean="0">
                <a:solidFill>
                  <a:schemeClr val="bg1"/>
                </a:solidFill>
              </a:rPr>
              <a:t>и хотят к ней вернуться…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…но как только они достигают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конверсии в 10% – их обычная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ежедневная работа начинает им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3000" smtClean="0">
                <a:solidFill>
                  <a:schemeClr val="bg1"/>
                </a:solidFill>
              </a:rPr>
              <a:t>казаться </a:t>
            </a:r>
            <a:r>
              <a:rPr lang="ru-RU" altLang="ru-RU" sz="3000">
                <a:solidFill>
                  <a:schemeClr val="bg1"/>
                </a:solidFill>
              </a:rPr>
              <a:t>абсолютно </a:t>
            </a:r>
            <a:r>
              <a:rPr lang="ru-RU" altLang="ru-RU" sz="3000" smtClean="0">
                <a:solidFill>
                  <a:schemeClr val="bg1"/>
                </a:solidFill>
              </a:rPr>
              <a:t>непродуктивной!</a:t>
            </a:r>
            <a:endParaRPr lang="ru-RU" altLang="ru-RU" sz="3000">
              <a:solidFill>
                <a:schemeClr val="bg1"/>
              </a:solidFill>
            </a:endParaRPr>
          </a:p>
        </p:txBody>
      </p:sp>
      <p:grpSp>
        <p:nvGrpSpPr>
          <p:cNvPr id="105475" name="Группа 4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5481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105476" name="Группа 7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5479" name="Прямоугольник 10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105480" name="TextBox 11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F072B8-D392-429D-846B-0048907B2F97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8366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Что такое «холодный звонок»?</a:t>
            </a:r>
          </a:p>
        </p:txBody>
      </p:sp>
      <p:sp>
        <p:nvSpPr>
          <p:cNvPr id="122885" name="Прямоугольник 17"/>
          <p:cNvSpPr>
            <a:spLocks noChangeArrowheads="1"/>
          </p:cNvSpPr>
          <p:nvPr/>
        </p:nvSpPr>
        <p:spPr bwMode="auto">
          <a:xfrm>
            <a:off x="757238" y="1427163"/>
            <a:ext cx="5811837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/>
              <a:t>Холодный звонок </a:t>
            </a:r>
            <a:r>
              <a:rPr lang="ru-RU" altLang="ru-RU" sz="2000" dirty="0" smtClean="0"/>
              <a:t>– это вторжение в нашу личную жизнь с желанием нам что-то «впарить». Он тратит наше время, надо как можно быстрее повесить трубку. Так думают клиенты.</a:t>
            </a:r>
          </a:p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anose="020B0604020202020204" pitchFamily="34" charset="0"/>
              <a:buNone/>
              <a:defRPr/>
            </a:pPr>
            <a:endParaRPr lang="ru-RU" altLang="ru-RU" sz="2000" dirty="0" smtClean="0"/>
          </a:p>
          <a:p>
            <a:pPr marL="0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anose="020B0604020202020204" pitchFamily="34" charset="0"/>
              <a:buNone/>
              <a:defRPr/>
            </a:pPr>
            <a:r>
              <a:rPr lang="ru-RU" altLang="ru-RU" sz="2000" dirty="0" smtClean="0"/>
              <a:t>Соответственно, мы должны сразу дать понять, что: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dirty="0" smtClean="0"/>
              <a:t>Мы не звоним лично этому человеку </a:t>
            </a:r>
            <a:br>
              <a:rPr lang="ru-RU" altLang="ru-RU" sz="2000" dirty="0" smtClean="0"/>
            </a:br>
            <a:r>
              <a:rPr lang="ru-RU" altLang="ru-RU" sz="2000" dirty="0" smtClean="0"/>
              <a:t>и не планируем отрывать его от дел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dirty="0" smtClean="0"/>
              <a:t>Мы ничего не «</a:t>
            </a:r>
            <a:r>
              <a:rPr lang="ru-RU" altLang="ru-RU" sz="2000" dirty="0" err="1" smtClean="0"/>
              <a:t>впариваем</a:t>
            </a:r>
            <a:r>
              <a:rPr lang="ru-RU" altLang="ru-RU" sz="2000" dirty="0" smtClean="0"/>
              <a:t>» лично ему, нас интересует стратегическое сотрудничество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dirty="0" smtClean="0"/>
              <a:t>Мы также ценим время – и своё, и его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dirty="0" smtClean="0"/>
              <a:t>Всё, что мы хотим – это выяснить, кто наиболее подходящее контактное лицо, которое заинтересовано в сотрудничестве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u-RU" altLang="ru-RU" sz="2000" dirty="0" smtClean="0"/>
              <a:t>Мы благодарны, но не подстраиваемся.</a:t>
            </a:r>
            <a:endParaRPr lang="ru-RU" sz="2000" dirty="0" smtClean="0"/>
          </a:p>
        </p:txBody>
      </p:sp>
      <p:pic>
        <p:nvPicPr>
          <p:cNvPr id="100357" name="Picture 2" descr="http://i.dailymail.co.uk/i/pix/2008/10/23/article-0-01C14F4800000578-381_233x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84313"/>
            <a:ext cx="22193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8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0359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6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B65A59-5735-4D56-AA95-C86A30DD192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8366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Что делать?</a:t>
            </a:r>
          </a:p>
        </p:txBody>
      </p:sp>
      <p:sp>
        <p:nvSpPr>
          <p:cNvPr id="101380" name="Прямоугольник 17"/>
          <p:cNvSpPr>
            <a:spLocks noChangeArrowheads="1"/>
          </p:cNvSpPr>
          <p:nvPr/>
        </p:nvSpPr>
        <p:spPr bwMode="auto">
          <a:xfrm>
            <a:off x="757238" y="1427163"/>
            <a:ext cx="5614987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Никто не любит спам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По умолчанию ни у кого нет ни желания, </a:t>
            </a:r>
            <a:br>
              <a:rPr lang="ru-RU" altLang="ru-RU" sz="2000" dirty="0"/>
            </a:br>
            <a:r>
              <a:rPr lang="ru-RU" altLang="ru-RU" sz="2000" dirty="0"/>
              <a:t>ни времени с вами разговаривать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У вас есть несколько секунд, чтобы доказать, что вы «не верблюд»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Никто не повесит трубку не попрощавшись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Шанс «попасть в болевую точку» наугад </a:t>
            </a:r>
            <a:br>
              <a:rPr lang="ru-RU" altLang="ru-RU" sz="2000" dirty="0"/>
            </a:br>
            <a:r>
              <a:rPr lang="ru-RU" altLang="ru-RU" sz="2000" dirty="0"/>
              <a:t>очень мал, поэтому…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500" b="1" dirty="0"/>
              <a:t>Нам нужна легенда!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Врать плохо, но иногда придется чуть приукрасить действительность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2000" dirty="0"/>
              <a:t>Хороша любая легенда в рамках которой </a:t>
            </a:r>
            <a:br>
              <a:rPr lang="ru-RU" altLang="ru-RU" sz="2000" dirty="0"/>
            </a:br>
            <a:r>
              <a:rPr lang="ru-RU" altLang="ru-RU" sz="2000" dirty="0"/>
              <a:t>нам не нужно ничего продавать</a:t>
            </a:r>
          </a:p>
        </p:txBody>
      </p:sp>
      <p:pic>
        <p:nvPicPr>
          <p:cNvPr id="101381" name="Picture 4" descr="http://media.licdn.com/mpr/mpr/p/1/000/298/319/133d3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427163"/>
            <a:ext cx="192881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Прямоугольник 1"/>
          <p:cNvSpPr>
            <a:spLocks noChangeArrowheads="1"/>
          </p:cNvSpPr>
          <p:nvPr/>
        </p:nvSpPr>
        <p:spPr bwMode="auto">
          <a:xfrm>
            <a:off x="6516688" y="2794000"/>
            <a:ext cx="1943100" cy="1200150"/>
          </a:xfrm>
          <a:prstGeom prst="rect">
            <a:avLst/>
          </a:prstGeom>
          <a:solidFill>
            <a:srgbClr val="9AE2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800"/>
              <a:t>Попробуйте </a:t>
            </a:r>
            <a:br>
              <a:rPr lang="ru-RU" altLang="ru-RU" sz="1800"/>
            </a:br>
            <a:r>
              <a:rPr lang="ru-RU" altLang="ru-RU" sz="1800"/>
              <a:t>для начала технику</a:t>
            </a:r>
            <a:br>
              <a:rPr lang="ru-RU" altLang="ru-RU" sz="1800"/>
            </a:br>
            <a:r>
              <a:rPr lang="ru-RU" altLang="ru-RU" sz="1800"/>
              <a:t>«Хочу посоветоваться»</a:t>
            </a:r>
          </a:p>
        </p:txBody>
      </p:sp>
      <p:grpSp>
        <p:nvGrpSpPr>
          <p:cNvPr id="101383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1384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1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159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CA9110-DA0F-47B2-AC18-3181712A3247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836613"/>
            <a:ext cx="30226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Техника</a:t>
            </a:r>
          </a:p>
        </p:txBody>
      </p:sp>
      <p:sp>
        <p:nvSpPr>
          <p:cNvPr id="102404" name="Прямоугольник 17"/>
          <p:cNvSpPr>
            <a:spLocks noChangeArrowheads="1"/>
          </p:cNvSpPr>
          <p:nvPr/>
        </p:nvSpPr>
        <p:spPr bwMode="auto">
          <a:xfrm>
            <a:off x="3876675" y="1303338"/>
            <a:ext cx="501967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Попробуйте «Мне дал ваш номер …, надеюсь, что я попал по адресу»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Я сейчас работаю с компаниями вашего рынка («с конкурентами» – можно, но хуже)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Мы проводим исследование и нам нужен эксперт..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Мы прочли на вашем сайте о том, что у вас сейчас…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Мы хотим организовать ... и в связи с этим…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Интересно ли вам рассказать о вашей компании 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У нас есть несколько предложений для компаний вашего бизнеса…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У нас произошел тут один случай…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Вы, возможно, в курсе, сейчас рынок испытывает…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У нас есть клиент – это крупная (небольшая) международная (украинская) компания…</a:t>
            </a:r>
          </a:p>
        </p:txBody>
      </p:sp>
      <p:sp>
        <p:nvSpPr>
          <p:cNvPr id="102405" name="Прямоугольник 1"/>
          <p:cNvSpPr>
            <a:spLocks noChangeArrowheads="1"/>
          </p:cNvSpPr>
          <p:nvPr/>
        </p:nvSpPr>
        <p:spPr bwMode="auto">
          <a:xfrm>
            <a:off x="468313" y="1341438"/>
            <a:ext cx="3095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Начните с малого – поставьте себе план: </a:t>
            </a:r>
            <a:br>
              <a:rPr lang="ru-RU" altLang="ru-RU" sz="1800" dirty="0"/>
            </a:br>
            <a:r>
              <a:rPr lang="ru-RU" altLang="ru-RU" sz="1800" dirty="0"/>
              <a:t>10 результативных звонков в день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Напишите скрипт, но </a:t>
            </a:r>
            <a:r>
              <a:rPr lang="ru-RU" altLang="ru-RU" sz="1800" dirty="0" err="1"/>
              <a:t>буллетами</a:t>
            </a:r>
            <a:r>
              <a:rPr lang="ru-RU" altLang="ru-RU" sz="1800" dirty="0"/>
              <a:t> – не читайте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Сделайте так, чтобы вас </a:t>
            </a:r>
            <a:br>
              <a:rPr lang="ru-RU" altLang="ru-RU" sz="1800" dirty="0"/>
            </a:br>
            <a:r>
              <a:rPr lang="ru-RU" altLang="ru-RU" sz="1800" dirty="0"/>
              <a:t>никто не отвлекал, выключите мобильный </a:t>
            </a:r>
            <a:br>
              <a:rPr lang="ru-RU" altLang="ru-RU" sz="1800" dirty="0"/>
            </a:br>
            <a:r>
              <a:rPr lang="ru-RU" altLang="ru-RU" sz="1800" dirty="0"/>
              <a:t>и почту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Фиксируйте результаты</a:t>
            </a:r>
            <a:br>
              <a:rPr lang="ru-RU" altLang="ru-RU" sz="1800" dirty="0"/>
            </a:br>
            <a:r>
              <a:rPr lang="ru-RU" altLang="ru-RU" sz="1800" dirty="0"/>
              <a:t>и анализируйте причины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Делайте звонок «тёплым», ссылайтесь </a:t>
            </a:r>
            <a:br>
              <a:rPr lang="ru-RU" altLang="ru-RU" sz="1800" dirty="0"/>
            </a:br>
            <a:r>
              <a:rPr lang="ru-RU" altLang="ru-RU" sz="1800" dirty="0"/>
              <a:t>на знакомых, клиентов, партнёров, сайт, новости, конференции, исследования и т.д.</a:t>
            </a:r>
          </a:p>
        </p:txBody>
      </p:sp>
      <p:sp>
        <p:nvSpPr>
          <p:cNvPr id="102406" name="Line 19"/>
          <p:cNvSpPr>
            <a:spLocks noChangeShapeType="1"/>
          </p:cNvSpPr>
          <p:nvPr/>
        </p:nvSpPr>
        <p:spPr bwMode="auto">
          <a:xfrm>
            <a:off x="3779838" y="1341438"/>
            <a:ext cx="0" cy="46085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33863" y="8366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Варианты легенды</a:t>
            </a:r>
          </a:p>
        </p:txBody>
      </p:sp>
      <p:grpSp>
        <p:nvGrpSpPr>
          <p:cNvPr id="102408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2409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1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2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2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2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24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ХОЛОДНЫЙ ЗВОНОК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516644" y="53639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18584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1FAE0-7988-40F9-8C0F-362C58E906C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981075"/>
            <a:ext cx="5399087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Преодоление страхов холодных звонков</a:t>
            </a:r>
          </a:p>
        </p:txBody>
      </p:sp>
      <p:sp>
        <p:nvSpPr>
          <p:cNvPr id="103428" name="Прямоугольник 17"/>
          <p:cNvSpPr>
            <a:spLocks noChangeArrowheads="1"/>
          </p:cNvSpPr>
          <p:nvPr/>
        </p:nvSpPr>
        <p:spPr bwMode="auto">
          <a:xfrm>
            <a:off x="776288" y="1484313"/>
            <a:ext cx="509111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Сравните это с чем-то более сложным </a:t>
            </a:r>
            <a:br>
              <a:rPr lang="ru-RU" altLang="ru-RU" sz="1800" dirty="0"/>
            </a:br>
            <a:r>
              <a:rPr lang="ru-RU" altLang="ru-RU" sz="1800" dirty="0"/>
              <a:t>и страшным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Найдите себе напарника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Обсуждайте сложности с менторами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Берите инициативу на себя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Не «стойте на тумбе» долго</a:t>
            </a:r>
            <a:endParaRPr lang="en-US" altLang="ru-RU" sz="18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Помните, что в мытье горы посуды сложно вымыть только первые три тарелки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Эффект от холодных звонков может быть </a:t>
            </a:r>
            <a:br>
              <a:rPr lang="ru-RU" altLang="ru-RU" sz="1800" dirty="0"/>
            </a:br>
            <a:r>
              <a:rPr lang="ru-RU" altLang="ru-RU" sz="1800" dirty="0"/>
              <a:t>в разы выше, чем от вашей обычной деятельности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Звонок и клиент становятся «тёплыми» с той секунды, как вас согласились выслушать</a:t>
            </a:r>
          </a:p>
        </p:txBody>
      </p:sp>
      <p:pic>
        <p:nvPicPr>
          <p:cNvPr id="103429" name="Picture 7" descr="http://3forward.com/wp-content/uploads/2012/01/Cold-Ca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11300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30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3431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34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6D4562-DA6D-47A1-8AAE-E216F890CB3C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ru-RU" sz="1000" smtClean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7238" y="836613"/>
            <a:ext cx="59753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Работа </a:t>
            </a: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с возражениями от «холодных клиентов»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4452" name="Прямоугольник 17"/>
          <p:cNvSpPr>
            <a:spLocks noChangeArrowheads="1"/>
          </p:cNvSpPr>
          <p:nvPr/>
        </p:nvSpPr>
        <p:spPr bwMode="auto">
          <a:xfrm>
            <a:off x="3332163" y="1341438"/>
            <a:ext cx="5811837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Отказ – автоматическая защитная реакция. </a:t>
            </a:r>
            <a:br>
              <a:rPr lang="ru-RU" altLang="ru-RU" sz="1800" dirty="0"/>
            </a:br>
            <a:r>
              <a:rPr lang="ru-RU" altLang="ru-RU" sz="1800" dirty="0"/>
              <a:t>Это нормально и это будет встречаться часто.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Причины отказов часто лежат в области неуверенности в себе, простите их за их слабости</a:t>
            </a:r>
            <a:endParaRPr lang="en-US" altLang="ru-RU" sz="18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Это не личное!</a:t>
            </a:r>
            <a:r>
              <a:rPr lang="en-US" altLang="ru-RU" sz="1800" dirty="0"/>
              <a:t> Relax, take it easy!</a:t>
            </a:r>
            <a:endParaRPr lang="ru-RU" altLang="ru-RU" sz="18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Меньше думайте о том, что о вас думают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Сфокусируйтесь не </a:t>
            </a:r>
            <a:r>
              <a:rPr lang="ru-RU" altLang="ru-RU" sz="1800" dirty="0" err="1"/>
              <a:t>не</a:t>
            </a:r>
            <a:r>
              <a:rPr lang="ru-RU" altLang="ru-RU" sz="1800" dirty="0"/>
              <a:t> самом возражении, </a:t>
            </a:r>
            <a:br>
              <a:rPr lang="ru-RU" altLang="ru-RU" sz="1800" dirty="0"/>
            </a:br>
            <a:r>
              <a:rPr lang="ru-RU" altLang="ru-RU" sz="1800" dirty="0"/>
              <a:t>а на причине его вызвавшем, копайте туда</a:t>
            </a:r>
            <a:endParaRPr lang="en-US" altLang="ru-RU" sz="1800" dirty="0"/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Разберитесь со словом «нет». У </a:t>
            </a:r>
            <a:r>
              <a:rPr lang="ru-RU" altLang="ru-RU" sz="1800" dirty="0" err="1"/>
              <a:t>Деревицкого</a:t>
            </a:r>
            <a:r>
              <a:rPr lang="ru-RU" altLang="ru-RU" sz="1800" dirty="0"/>
              <a:t> </a:t>
            </a:r>
            <a:br>
              <a:rPr lang="ru-RU" altLang="ru-RU" sz="1800" dirty="0"/>
            </a:br>
            <a:r>
              <a:rPr lang="ru-RU" altLang="ru-RU" sz="1800" dirty="0"/>
              <a:t>на слово «нет» есть около 500 вариантов ответа.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Ищите мотивы, стройте гипотезы, подтверждайте </a:t>
            </a:r>
            <a:br>
              <a:rPr lang="ru-RU" altLang="ru-RU" sz="1800" dirty="0"/>
            </a:br>
            <a:r>
              <a:rPr lang="ru-RU" altLang="ru-RU" sz="1800" dirty="0"/>
              <a:t>или опровергайте их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Возражения могут быть «отмазкой», на самом деле возражений нет, примите их и двигайтесь дальше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dirty="0"/>
              <a:t>Каждое возражение может быть использовано </a:t>
            </a:r>
            <a:br>
              <a:rPr lang="ru-RU" altLang="ru-RU" sz="1800" dirty="0"/>
            </a:br>
            <a:r>
              <a:rPr lang="ru-RU" altLang="ru-RU" sz="1800" dirty="0"/>
              <a:t>в качестве ступеньки на пути к сделке</a:t>
            </a:r>
          </a:p>
        </p:txBody>
      </p:sp>
      <p:sp>
        <p:nvSpPr>
          <p:cNvPr id="104453" name="Прямоугольник 1"/>
          <p:cNvSpPr>
            <a:spLocks noChangeArrowheads="1"/>
          </p:cNvSpPr>
          <p:nvPr/>
        </p:nvSpPr>
        <p:spPr bwMode="auto">
          <a:xfrm>
            <a:off x="885825" y="4508500"/>
            <a:ext cx="22479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800"/>
              <a:t>История о женщине, которая не </a:t>
            </a:r>
            <a:r>
              <a:rPr lang="ru-RU" altLang="ru-RU" sz="1800" smtClean="0"/>
              <a:t>хотела слышать слова «нет</a:t>
            </a:r>
            <a:r>
              <a:rPr lang="ru-RU" altLang="ru-RU" sz="1800"/>
              <a:t>»</a:t>
            </a:r>
          </a:p>
        </p:txBody>
      </p:sp>
      <p:pic>
        <p:nvPicPr>
          <p:cNvPr id="104454" name="Picture 9" descr="http://libn.com/files/2011/05/Logan-Jan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427163"/>
            <a:ext cx="22479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55" name="Группа 7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104456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7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4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ww.occupy.com/sites/default/files/field/image/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31541" cy="68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Нижний колонтитул 3"/>
          <p:cNvSpPr txBox="1">
            <a:spLocks/>
          </p:cNvSpPr>
          <p:nvPr/>
        </p:nvSpPr>
        <p:spPr bwMode="auto">
          <a:xfrm>
            <a:off x="684213" y="698500"/>
            <a:ext cx="4823891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smtClean="0">
                <a:solidFill>
                  <a:schemeClr val="bg1"/>
                </a:solidFill>
              </a:rPr>
              <a:t>Почему в наше время сложно продавать?</a:t>
            </a:r>
            <a:endParaRPr lang="ru-RU" altLang="ru-RU" sz="2000">
              <a:solidFill>
                <a:schemeClr val="bg1"/>
              </a:solidFill>
            </a:endParaRPr>
          </a:p>
        </p:txBody>
      </p:sp>
      <p:sp>
        <p:nvSpPr>
          <p:cNvPr id="7171" name="Прямоугольник 8"/>
          <p:cNvSpPr>
            <a:spLocks noChangeArrowheads="1"/>
          </p:cNvSpPr>
          <p:nvPr/>
        </p:nvSpPr>
        <p:spPr bwMode="auto">
          <a:xfrm>
            <a:off x="827584" y="1268413"/>
            <a:ext cx="4392612" cy="45520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342900" indent="-3429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Увеличилась кокуренция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Повысились средние компетенции, знания и опыт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Появился быстрой доступ </a:t>
            </a:r>
            <a:br>
              <a:rPr lang="ru-RU" altLang="ru-RU" sz="1800" smtClean="0"/>
            </a:br>
            <a:r>
              <a:rPr lang="ru-RU" altLang="ru-RU" sz="1800" smtClean="0"/>
              <a:t>к релевантной информации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При возрастании финансового напряжения люди начинают бережнее расходовать средства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Рычаг коррупции, взяток и откатов понемногу снижается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Люди научились планировать бизнес </a:t>
            </a:r>
            <a:br>
              <a:rPr lang="ru-RU" altLang="ru-RU" sz="1800" smtClean="0"/>
            </a:br>
            <a:r>
              <a:rPr lang="ru-RU" altLang="ru-RU" sz="1800" smtClean="0"/>
              <a:t>и расходы, эмоциональные покупки уступают место рациональным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Wingdings" pitchFamily="2" charset="2"/>
              <a:buChar char="n"/>
            </a:pPr>
            <a:r>
              <a:rPr lang="ru-RU" altLang="ru-RU" sz="1800" smtClean="0"/>
              <a:t>Сервис и долгосрочные отношения начинают играть первоочередную роль, многие понимают, что значит «стоимость владения», и т.д.</a:t>
            </a:r>
            <a:endParaRPr lang="ru-RU" altLang="ru-RU" sz="1800" dirty="0"/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248340" y="741952"/>
            <a:ext cx="502394" cy="868771"/>
            <a:chOff x="8172400" y="836712"/>
            <a:chExt cx="502394" cy="86877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8262019" y="1149586"/>
              <a:ext cx="323156" cy="555897"/>
              <a:chOff x="809973" y="3327272"/>
              <a:chExt cx="323156" cy="5558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809973" y="3766755"/>
                <a:ext cx="323156" cy="11641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809973" y="3749314"/>
                <a:ext cx="323156" cy="11641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Трапеция 14"/>
              <p:cNvSpPr/>
              <p:nvPr/>
            </p:nvSpPr>
            <p:spPr>
              <a:xfrm>
                <a:off x="889890" y="3660870"/>
                <a:ext cx="163321" cy="146652"/>
              </a:xfrm>
              <a:prstGeom prst="trapezoid">
                <a:avLst>
                  <a:gd name="adj" fmla="val 16505"/>
                </a:avLst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889890" y="3765507"/>
                <a:ext cx="163321" cy="65821"/>
              </a:xfrm>
              <a:prstGeom prst="ellipse">
                <a:avLst/>
              </a:prstGeom>
              <a:gradFill flip="none" rotWithShape="1">
                <a:gsLst>
                  <a:gs pos="12000">
                    <a:schemeClr val="tx1"/>
                  </a:gs>
                  <a:gs pos="40800">
                    <a:schemeClr val="bg1"/>
                  </a:gs>
                  <a:gs pos="86000">
                    <a:schemeClr val="tx1"/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916659" y="3638010"/>
                <a:ext cx="109783" cy="457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948690" y="3327272"/>
                <a:ext cx="45719" cy="33885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1" name="Овал 10"/>
            <p:cNvSpPr/>
            <p:nvPr/>
          </p:nvSpPr>
          <p:spPr>
            <a:xfrm>
              <a:off x="8172400" y="83671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3000" b="1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3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Прямоугольник 3"/>
          <p:cNvSpPr>
            <a:spLocks noChangeArrowheads="1"/>
          </p:cNvSpPr>
          <p:nvPr/>
        </p:nvSpPr>
        <p:spPr bwMode="auto">
          <a:xfrm>
            <a:off x="5435600" y="2243138"/>
            <a:ext cx="3708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Часть </a:t>
            </a:r>
            <a:r>
              <a:rPr lang="ru-RU" altLang="ru-RU" sz="2000" smtClean="0">
                <a:solidFill>
                  <a:schemeClr val="bg1"/>
                </a:solidFill>
              </a:rPr>
              <a:t>9</a:t>
            </a:r>
            <a:endParaRPr lang="ru-RU" altLang="ru-RU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000" b="1" dirty="0">
                <a:solidFill>
                  <a:schemeClr val="bg1"/>
                </a:solidFill>
              </a:rPr>
              <a:t>Этапы</a:t>
            </a:r>
            <a:r>
              <a:rPr lang="ru-RU" altLang="ru-RU" sz="3000" dirty="0">
                <a:solidFill>
                  <a:schemeClr val="bg1"/>
                </a:solidFill>
              </a:rPr>
              <a:t> продаж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___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3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/>
              <a:t>Вероятность </a:t>
            </a:r>
            <a:r>
              <a:rPr lang="ru-RU" altLang="ru-RU" sz="2000" smtClean="0"/>
              <a:t>продать</a:t>
            </a:r>
            <a:r>
              <a:rPr lang="ru-RU" altLang="ru-RU" sz="2000"/>
              <a:t> </a:t>
            </a:r>
            <a:r>
              <a:rPr lang="ru-RU" altLang="ru-RU" sz="2000" smtClean="0"/>
              <a:t>каждому лиду равна </a:t>
            </a:r>
            <a:r>
              <a:rPr lang="ru-RU" altLang="ru-RU" sz="2000"/>
              <a:t>нулю</a:t>
            </a:r>
            <a:r>
              <a:rPr lang="ru-RU" altLang="ru-RU" sz="2000" smtClean="0"/>
              <a:t>.</a:t>
            </a:r>
            <a:br>
              <a:rPr lang="ru-RU" altLang="ru-RU" sz="2000" smtClean="0"/>
            </a:br>
            <a:r>
              <a:rPr lang="ru-RU" altLang="ru-RU" sz="2000" smtClean="0"/>
              <a:t>Вероятность </a:t>
            </a:r>
            <a:r>
              <a:rPr lang="ru-RU" altLang="ru-RU" sz="2000" dirty="0"/>
              <a:t>продать тому, </a:t>
            </a:r>
            <a:br>
              <a:rPr lang="ru-RU" altLang="ru-RU" sz="2000" dirty="0"/>
            </a:br>
            <a:r>
              <a:rPr lang="ru-RU" altLang="ru-RU" sz="2000"/>
              <a:t>кому </a:t>
            </a:r>
            <a:r>
              <a:rPr lang="ru-RU" altLang="ru-RU" sz="2000" smtClean="0"/>
              <a:t>ваш товар </a:t>
            </a:r>
            <a:r>
              <a:rPr lang="ru-RU" altLang="ru-RU" sz="2000"/>
              <a:t>реально </a:t>
            </a:r>
            <a:r>
              <a:rPr lang="ru-RU" altLang="ru-RU" sz="2000" smtClean="0"/>
              <a:t>нужен, 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/>
              <a:t>равна 100 процентам.</a:t>
            </a:r>
          </a:p>
        </p:txBody>
      </p:sp>
      <p:sp>
        <p:nvSpPr>
          <p:cNvPr id="77828" name="Прямоугольник 5"/>
          <p:cNvSpPr>
            <a:spLocks noChangeArrowheads="1"/>
          </p:cNvSpPr>
          <p:nvPr/>
        </p:nvSpPr>
        <p:spPr bwMode="auto">
          <a:xfrm>
            <a:off x="7448550" y="6453188"/>
            <a:ext cx="1584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000"/>
              <a:t>©Михаил Люфанов, 2015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000"/>
              <a:t>www.salesportal.ru</a:t>
            </a:r>
            <a:endParaRPr lang="ru-RU" altLang="ru-RU" sz="1000"/>
          </a:p>
        </p:txBody>
      </p:sp>
      <p:grpSp>
        <p:nvGrpSpPr>
          <p:cNvPr id="77829" name="Группа 16"/>
          <p:cNvGrpSpPr>
            <a:grpSpLocks/>
          </p:cNvGrpSpPr>
          <p:nvPr/>
        </p:nvGrpSpPr>
        <p:grpSpPr bwMode="auto">
          <a:xfrm>
            <a:off x="179388" y="6149975"/>
            <a:ext cx="1858962" cy="606425"/>
            <a:chOff x="4905658" y="332656"/>
            <a:chExt cx="1858876" cy="60684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291402" y="332656"/>
              <a:ext cx="1473132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905658" y="332656"/>
              <a:ext cx="1444558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832" name="Прямоугольник 19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77833" name="TextBox 20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9E5"/>
            </a:gs>
            <a:gs pos="100000">
              <a:srgbClr val="00B9E5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Прямоугольник 8"/>
          <p:cNvSpPr>
            <a:spLocks noChangeArrowheads="1"/>
          </p:cNvSpPr>
          <p:nvPr/>
        </p:nvSpPr>
        <p:spPr bwMode="auto">
          <a:xfrm>
            <a:off x="1228725" y="1844675"/>
            <a:ext cx="672465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Вы не можете рассчитывать на то, что понравитесь каждому клиенту, но в ваших силах сделать так,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chemeClr val="bg1"/>
                </a:solidFill>
              </a:rPr>
              <a:t>что те, кому вы не понравитесь, оценят высокий уровень вашего профессионализма и увидят </a:t>
            </a:r>
            <a:br>
              <a:rPr lang="ru-RU" altLang="ru-RU">
                <a:solidFill>
                  <a:schemeClr val="bg1"/>
                </a:solidFill>
              </a:rPr>
            </a:br>
            <a:r>
              <a:rPr lang="ru-RU" altLang="ru-RU">
                <a:solidFill>
                  <a:schemeClr val="bg1"/>
                </a:solidFill>
              </a:rPr>
              <a:t>безусловную пользу сотрудничества.</a:t>
            </a:r>
          </a:p>
        </p:txBody>
      </p:sp>
      <p:grpSp>
        <p:nvGrpSpPr>
          <p:cNvPr id="84995" name="Группа 3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5001" name="Рисунок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2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grpSp>
        <p:nvGrpSpPr>
          <p:cNvPr id="84996" name="Группа 34"/>
          <p:cNvGrpSpPr>
            <a:grpSpLocks/>
          </p:cNvGrpSpPr>
          <p:nvPr/>
        </p:nvGrpSpPr>
        <p:grpSpPr bwMode="auto">
          <a:xfrm>
            <a:off x="3606800" y="317500"/>
            <a:ext cx="1858963" cy="606425"/>
            <a:chOff x="4905658" y="332656"/>
            <a:chExt cx="1858876" cy="60684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5291403" y="332656"/>
              <a:ext cx="1473131" cy="36061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4905658" y="332656"/>
              <a:ext cx="1444557" cy="360611"/>
            </a:xfrm>
            <a:prstGeom prst="roundRect">
              <a:avLst>
                <a:gd name="adj" fmla="val 50000"/>
              </a:avLst>
            </a:prstGeom>
            <a:solidFill>
              <a:srgbClr val="FB5D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4999" name="Прямоугольник 37"/>
            <p:cNvSpPr>
              <a:spLocks noChangeArrowheads="1"/>
            </p:cNvSpPr>
            <p:nvPr/>
          </p:nvSpPr>
          <p:spPr bwMode="auto">
            <a:xfrm>
              <a:off x="5048189" y="332946"/>
              <a:ext cx="1684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ru-RU">
                  <a:solidFill>
                    <a:schemeClr val="bg1"/>
                  </a:solidFill>
                </a:rPr>
                <a:t>SalesPortal</a:t>
              </a:r>
              <a:r>
                <a:rPr lang="ru-RU" altLang="ru-RU">
                  <a:solidFill>
                    <a:schemeClr val="bg1"/>
                  </a:solidFill>
                </a:rPr>
                <a:t>    </a:t>
              </a:r>
              <a:r>
                <a:rPr lang="en-US" altLang="ru-RU">
                  <a:solidFill>
                    <a:schemeClr val="bg1"/>
                  </a:solidFill>
                </a:rPr>
                <a:t>.ru</a:t>
              </a:r>
              <a:endParaRPr lang="ru-RU" altLang="ru-RU">
                <a:solidFill>
                  <a:schemeClr val="bg1"/>
                </a:solidFill>
              </a:endParaRPr>
            </a:p>
          </p:txBody>
        </p:sp>
        <p:sp>
          <p:nvSpPr>
            <p:cNvPr id="85000" name="TextBox 38"/>
            <p:cNvSpPr txBox="1">
              <a:spLocks noChangeArrowheads="1"/>
            </p:cNvSpPr>
            <p:nvPr/>
          </p:nvSpPr>
          <p:spPr bwMode="auto">
            <a:xfrm>
              <a:off x="4905658" y="662499"/>
              <a:ext cx="18588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200">
                  <a:solidFill>
                    <a:schemeClr val="bg1"/>
                  </a:solidFill>
                </a:rPr>
                <a:t>Ресурс продавцов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Прямоугольник 6"/>
          <p:cNvSpPr>
            <a:spLocks noChangeArrowheads="1"/>
          </p:cNvSpPr>
          <p:nvPr/>
        </p:nvSpPr>
        <p:spPr bwMode="auto">
          <a:xfrm>
            <a:off x="1042988" y="1484313"/>
            <a:ext cx="5329237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b="1" dirty="0"/>
              <a:t>На этапе знакомства </a:t>
            </a:r>
            <a:r>
              <a:rPr lang="ru-RU" altLang="ru-RU" sz="2000" dirty="0"/>
              <a:t>с клиентом телефонный звонок обычно приносит больше пользы, </a:t>
            </a:r>
            <a:br>
              <a:rPr lang="ru-RU" altLang="ru-RU" sz="2000" dirty="0"/>
            </a:br>
            <a:r>
              <a:rPr lang="ru-RU" altLang="ru-RU" sz="2000" dirty="0"/>
              <a:t>чем письмо, встреча – больше, чем звонок, </a:t>
            </a:r>
            <a:br>
              <a:rPr lang="ru-RU" altLang="ru-RU" sz="2000" dirty="0"/>
            </a:br>
            <a:r>
              <a:rPr lang="ru-RU" altLang="ru-RU" sz="2000" dirty="0"/>
              <a:t>повторная встреча – больше, чем ожидание очередного звонка клиента.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Продажи должны осуществляться </a:t>
            </a:r>
            <a:br>
              <a:rPr lang="ru-RU" altLang="ru-RU" sz="2000" dirty="0"/>
            </a:br>
            <a:r>
              <a:rPr lang="ru-RU" altLang="ru-RU" sz="2000" dirty="0"/>
              <a:t>и поддерживаться </a:t>
            </a:r>
            <a:r>
              <a:rPr lang="ru-RU" altLang="ru-RU" sz="2000" b="1" dirty="0"/>
              <a:t>разными способами</a:t>
            </a:r>
            <a:r>
              <a:rPr lang="ru-RU" altLang="ru-RU" sz="2000" dirty="0"/>
              <a:t> – посредством телефона, электронной почты, видеоконференций, конференц-</a:t>
            </a:r>
            <a:r>
              <a:rPr lang="ru-RU" altLang="ru-RU" sz="2000" dirty="0" err="1"/>
              <a:t>коллов</a:t>
            </a:r>
            <a:r>
              <a:rPr lang="ru-RU" altLang="ru-RU" sz="2000" dirty="0"/>
              <a:t>, переписки по интернету и личным общением.</a:t>
            </a:r>
          </a:p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 typeface="Arial" pitchFamily="34" charset="0"/>
              <a:buNone/>
            </a:pPr>
            <a:r>
              <a:rPr lang="ru-RU" altLang="ru-RU" sz="2000" dirty="0"/>
              <a:t>Способы и особенности контакта </a:t>
            </a:r>
            <a:r>
              <a:rPr lang="ru-RU" altLang="ru-RU" sz="2000" b="1" dirty="0"/>
              <a:t>должен выбирать продавец </a:t>
            </a:r>
            <a:r>
              <a:rPr lang="ru-RU" altLang="ru-RU" sz="2000" dirty="0"/>
              <a:t>в рамках своей личной стратегии продаж, которая базируется </a:t>
            </a:r>
            <a:br>
              <a:rPr lang="ru-RU" altLang="ru-RU" sz="2000" dirty="0"/>
            </a:br>
            <a:r>
              <a:rPr lang="ru-RU" altLang="ru-RU" sz="2000" dirty="0"/>
              <a:t>на личном и чужом опыте, правилах компании и собственной оценке эффективности.</a:t>
            </a:r>
          </a:p>
        </p:txBody>
      </p:sp>
      <p:pic>
        <p:nvPicPr>
          <p:cNvPr id="7885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20843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279621-A2C8-4739-ADEE-CE77EAEAEFB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US" altLang="ru-RU" sz="1000" smtClean="0"/>
          </a:p>
        </p:txBody>
      </p:sp>
      <p:sp>
        <p:nvSpPr>
          <p:cNvPr id="78853" name="Нижний колонтитул 3"/>
          <p:cNvSpPr txBox="1">
            <a:spLocks/>
          </p:cNvSpPr>
          <p:nvPr/>
        </p:nvSpPr>
        <p:spPr bwMode="auto">
          <a:xfrm>
            <a:off x="971550" y="752475"/>
            <a:ext cx="5616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Первый контакт</a:t>
            </a:r>
          </a:p>
        </p:txBody>
      </p:sp>
      <p:grpSp>
        <p:nvGrpSpPr>
          <p:cNvPr id="78854" name="Группа 8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8855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DBA459-4D90-4124-B84C-4E0CE77763B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ru-RU" sz="1000" smtClean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Технология </a:t>
            </a:r>
            <a:r>
              <a:rPr lang="en-US" altLang="ru-RU" sz="2000" smtClean="0">
                <a:solidFill>
                  <a:schemeClr val="bg1"/>
                </a:solidFill>
                <a:latin typeface="+mn-lt"/>
              </a:rPr>
              <a:t>AIDA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9876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9904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5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2" name="Овал 1"/>
          <p:cNvSpPr/>
          <p:nvPr/>
        </p:nvSpPr>
        <p:spPr>
          <a:xfrm>
            <a:off x="1313041" y="2892784"/>
            <a:ext cx="1404579" cy="1404579"/>
          </a:xfrm>
          <a:prstGeom prst="ellipse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solidFill>
                  <a:schemeClr val="bg1"/>
                </a:solidFill>
              </a:rPr>
              <a:t>A</a:t>
            </a:r>
            <a:endParaRPr lang="ru-RU" sz="300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195736" y="1808509"/>
            <a:ext cx="2052539" cy="2052539"/>
          </a:xfrm>
          <a:prstGeom prst="ellipse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>
                <a:solidFill>
                  <a:schemeClr val="bg1"/>
                </a:solidFill>
              </a:rPr>
              <a:t>I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710781" y="952800"/>
            <a:ext cx="2523825" cy="2523825"/>
          </a:xfrm>
          <a:prstGeom prst="ellipse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>
                <a:solidFill>
                  <a:schemeClr val="bg1"/>
                </a:solidFill>
              </a:rPr>
              <a:t>D</a:t>
            </a:r>
            <a:endParaRPr lang="ru-RU" sz="600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486319" y="404664"/>
            <a:ext cx="2830674" cy="282892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>
                <a:solidFill>
                  <a:schemeClr val="bg1"/>
                </a:solidFill>
              </a:rPr>
              <a:t>A</a:t>
            </a:r>
            <a:endParaRPr lang="ru-RU" sz="800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4983" y="5341937"/>
            <a:ext cx="720080" cy="238125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27784" y="5341938"/>
            <a:ext cx="1223963" cy="215900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27784" y="5056188"/>
            <a:ext cx="1223963" cy="215900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27784" y="4770438"/>
            <a:ext cx="1223963" cy="215900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11960" y="5341938"/>
            <a:ext cx="1591668" cy="215900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211960" y="5056188"/>
            <a:ext cx="1591668" cy="215900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11960" y="4770438"/>
            <a:ext cx="1591668" cy="215900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11960" y="4475163"/>
            <a:ext cx="1591668" cy="215900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211960" y="4189413"/>
            <a:ext cx="1591668" cy="215900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156175" y="5341938"/>
            <a:ext cx="1944620" cy="215900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156175" y="5056188"/>
            <a:ext cx="1944620" cy="215900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56175" y="4770438"/>
            <a:ext cx="1944620" cy="215900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56175" y="4475163"/>
            <a:ext cx="1944620" cy="215900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156175" y="4189413"/>
            <a:ext cx="1944620" cy="215900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156175" y="3865563"/>
            <a:ext cx="1944620" cy="2159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156175" y="3579813"/>
            <a:ext cx="1944620" cy="2159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79900" name="Прямоугольник 8"/>
          <p:cNvSpPr>
            <a:spLocks noChangeArrowheads="1"/>
          </p:cNvSpPr>
          <p:nvPr/>
        </p:nvSpPr>
        <p:spPr bwMode="auto">
          <a:xfrm>
            <a:off x="1313041" y="5557838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Внимание</a:t>
            </a:r>
          </a:p>
        </p:txBody>
      </p:sp>
      <p:sp>
        <p:nvSpPr>
          <p:cNvPr id="79901" name="Прямоугольник 46"/>
          <p:cNvSpPr>
            <a:spLocks noChangeArrowheads="1"/>
          </p:cNvSpPr>
          <p:nvPr/>
        </p:nvSpPr>
        <p:spPr bwMode="auto">
          <a:xfrm>
            <a:off x="2627784" y="5580063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Интерес</a:t>
            </a:r>
          </a:p>
        </p:txBody>
      </p:sp>
      <p:sp>
        <p:nvSpPr>
          <p:cNvPr id="79902" name="Прямоугольник 47"/>
          <p:cNvSpPr>
            <a:spLocks noChangeArrowheads="1"/>
          </p:cNvSpPr>
          <p:nvPr/>
        </p:nvSpPr>
        <p:spPr bwMode="auto">
          <a:xfrm>
            <a:off x="4211960" y="5580063"/>
            <a:ext cx="159166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Желание</a:t>
            </a:r>
          </a:p>
        </p:txBody>
      </p:sp>
      <p:sp>
        <p:nvSpPr>
          <p:cNvPr id="79903" name="Прямоугольник 48"/>
          <p:cNvSpPr>
            <a:spLocks noChangeArrowheads="1"/>
          </p:cNvSpPr>
          <p:nvPr/>
        </p:nvSpPr>
        <p:spPr bwMode="auto">
          <a:xfrm>
            <a:off x="6246011" y="5580063"/>
            <a:ext cx="19446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/>
              <a:t>Действие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3" grpId="0" animBg="1"/>
      <p:bldP spid="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79900" grpId="0"/>
      <p:bldP spid="79901" grpId="0"/>
      <p:bldP spid="79902" grpId="0"/>
      <p:bldP spid="7990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9619C1-A151-4F48-8267-3E2982975902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ru-RU" sz="1000" smtClean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7238" y="62071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+mn-lt"/>
              </a:rPr>
              <a:t>Стандартный план встречи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4425" y="1412875"/>
            <a:ext cx="4897438" cy="719138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chemeClr val="bg1"/>
                </a:solidFill>
              </a:rPr>
              <a:t>Приветствие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89100" y="2251075"/>
            <a:ext cx="4895850" cy="720725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chemeClr val="bg1"/>
                </a:solidFill>
              </a:rPr>
              <a:t>Предложение или демонстрация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65363" y="3086100"/>
            <a:ext cx="4897437" cy="720725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chemeClr val="bg1"/>
                </a:solidFill>
              </a:rPr>
              <a:t>Переговоры о цене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68600" y="3922713"/>
            <a:ext cx="4897438" cy="7207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chemeClr val="bg1"/>
                </a:solidFill>
              </a:rPr>
              <a:t>Работа с возражениями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17888" y="4759325"/>
            <a:ext cx="4899025" cy="720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chemeClr val="bg1"/>
                </a:solidFill>
              </a:rPr>
              <a:t>Закрытие сделки</a:t>
            </a:r>
          </a:p>
        </p:txBody>
      </p:sp>
      <p:pic>
        <p:nvPicPr>
          <p:cNvPr id="80905" name="Picture 12" descr="http://images.businessweek.com/ss/09/06/0629_innovation_lessons_of_ipod/image/12_cli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646613"/>
            <a:ext cx="1955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4" descr="http://leblog.artois.cci.fr/files/2012/09/BUSIN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1104900"/>
            <a:ext cx="171926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07" name="Группа 1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0908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9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FCDCE-E9F8-4B6F-84AF-AB56C67415F8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ru-RU" sz="1000" smtClean="0"/>
          </a:p>
        </p:txBody>
      </p:sp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665163" y="976313"/>
            <a:ext cx="31670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</a:rPr>
              <a:t>Консультационный формат встречи и питча</a:t>
            </a:r>
          </a:p>
        </p:txBody>
      </p:sp>
      <p:grpSp>
        <p:nvGrpSpPr>
          <p:cNvPr id="81924" name="Группа 1"/>
          <p:cNvGrpSpPr>
            <a:grpSpLocks/>
          </p:cNvGrpSpPr>
          <p:nvPr/>
        </p:nvGrpSpPr>
        <p:grpSpPr bwMode="auto">
          <a:xfrm>
            <a:off x="611188" y="2362200"/>
            <a:ext cx="3022600" cy="1706563"/>
            <a:chOff x="757239" y="1412776"/>
            <a:chExt cx="7201814" cy="406656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7239" y="1412776"/>
              <a:ext cx="4898291" cy="718742"/>
            </a:xfrm>
            <a:prstGeom prst="rect">
              <a:avLst/>
            </a:prstGeom>
            <a:solidFill>
              <a:srgbClr val="00B9E5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</a:rPr>
                <a:t>Приветствие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32174" y="2252569"/>
              <a:ext cx="4894510" cy="718742"/>
            </a:xfrm>
            <a:prstGeom prst="rect">
              <a:avLst/>
            </a:prstGeom>
            <a:solidFill>
              <a:srgbClr val="9AE23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</a:rPr>
                <a:t>Предложение или демонстрация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907108" y="3088580"/>
              <a:ext cx="4898291" cy="718742"/>
            </a:xfrm>
            <a:prstGeom prst="rect">
              <a:avLst/>
            </a:prstGeom>
            <a:solidFill>
              <a:srgbClr val="C86FCF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</a:rPr>
                <a:t>Переговоры о цене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410175" y="3924588"/>
              <a:ext cx="4898294" cy="71874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</a:rPr>
                <a:t>Работа с возражениями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060759" y="4756815"/>
              <a:ext cx="4898294" cy="7225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schemeClr val="bg1"/>
                  </a:solidFill>
                </a:rPr>
                <a:t>Закрытие сделки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211638" y="549275"/>
            <a:ext cx="4392612" cy="384175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Знакомство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1638" y="1000125"/>
            <a:ext cx="4392612" cy="385763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Обсуждение формата беседы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1638" y="1447800"/>
            <a:ext cx="4392612" cy="400050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Выяснение текущего видения сторон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11638" y="1914525"/>
            <a:ext cx="4392612" cy="379413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Оценка компетентности клиента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11638" y="2362200"/>
            <a:ext cx="4392612" cy="646113"/>
          </a:xfrm>
          <a:prstGeom prst="rect">
            <a:avLst/>
          </a:prstGeom>
          <a:solidFill>
            <a:srgbClr val="00B9E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Переговоры о болевых </a:t>
            </a:r>
            <a:r>
              <a:rPr lang="ru-RU" sz="2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точках </a:t>
            </a:r>
            <a:br>
              <a:rPr lang="ru-RU" sz="2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потенциальных угрозах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11638" y="3082925"/>
            <a:ext cx="4392612" cy="385763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Предложение или презентация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11638" y="3541713"/>
            <a:ext cx="4392612" cy="385762"/>
          </a:xfrm>
          <a:prstGeom prst="rect">
            <a:avLst/>
          </a:prstGeom>
          <a:solidFill>
            <a:srgbClr val="9AE23A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Обсуждение предлагаемых решений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11638" y="3992563"/>
            <a:ext cx="4392612" cy="6461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Переговоры об ограничениях </a:t>
            </a:r>
            <a:b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сомнениях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1638" y="4708525"/>
            <a:ext cx="4392612" cy="403225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УТП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убойное торговое предложение)</a:t>
            </a:r>
            <a:endParaRPr lang="ru-RU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11638" y="5187950"/>
            <a:ext cx="4392612" cy="403225"/>
          </a:xfrm>
          <a:prstGeom prst="rect">
            <a:avLst/>
          </a:prstGeom>
          <a:solidFill>
            <a:srgbClr val="C86FCF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 принимаются решения?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11638" y="5662613"/>
            <a:ext cx="4392612" cy="384175"/>
          </a:xfrm>
          <a:prstGeom prst="rect">
            <a:avLst/>
          </a:prstGeom>
          <a:solidFill>
            <a:srgbClr val="FFD20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mtClean="0">
                <a:solidFill>
                  <a:schemeClr val="tx1"/>
                </a:solidFill>
              </a:rPr>
              <a:t>Закрытие сделки, итоги, след. шаги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1936" name="Line 19"/>
          <p:cNvSpPr>
            <a:spLocks noChangeShapeType="1"/>
          </p:cNvSpPr>
          <p:nvPr/>
        </p:nvSpPr>
        <p:spPr bwMode="auto">
          <a:xfrm flipV="1">
            <a:off x="3924300" y="549275"/>
            <a:ext cx="0" cy="54975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1937" name="Picture 2" descr="http://www.shawmarketingservices.com/newsletters/graphics/happy_cli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276725"/>
            <a:ext cx="259238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38" name="Группа 2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1939" name="Рисунок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0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ПРОВЕДЕНИЕ ПЕРЕГОВОРОВ В КОНСУЛЬТАЦИОННОМ КЛЮЧЕ.</a:t>
            </a:r>
          </a:p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СОСТАВЛЯЕМ ПО ТРИ ВОПРОСА / ТЕМЫ ДЛЯ КАЖДОГО ПУНКТА.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516644" y="53639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Играем 10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11286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/>
          </p:cNvSpPr>
          <p:nvPr/>
        </p:nvSpPr>
        <p:spPr bwMode="auto">
          <a:xfrm>
            <a:off x="398463" y="1057275"/>
            <a:ext cx="1889125" cy="714375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Поиск лидов</a:t>
            </a: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395288" y="1893888"/>
            <a:ext cx="1892300" cy="714375"/>
          </a:xfrm>
          <a:prstGeom prst="rightArrow">
            <a:avLst>
              <a:gd name="adj1" fmla="val 100000"/>
              <a:gd name="adj2" fmla="val 56951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Квалификация </a:t>
            </a:r>
            <a:br>
              <a:rPr lang="ru-RU" altLang="ru-RU" sz="1400" b="1" dirty="0">
                <a:solidFill>
                  <a:schemeClr val="bg1"/>
                </a:solidFill>
              </a:rPr>
            </a:br>
            <a:r>
              <a:rPr lang="ru-RU" altLang="ru-RU" sz="1400" b="1" dirty="0">
                <a:solidFill>
                  <a:schemeClr val="bg1"/>
                </a:solidFill>
              </a:rPr>
              <a:t>и отбор</a:t>
            </a:r>
          </a:p>
        </p:txBody>
      </p:sp>
      <p:sp>
        <p:nvSpPr>
          <p:cNvPr id="8" name="AutoShape 8"/>
          <p:cNvSpPr>
            <a:spLocks/>
          </p:cNvSpPr>
          <p:nvPr/>
        </p:nvSpPr>
        <p:spPr bwMode="auto">
          <a:xfrm>
            <a:off x="395288" y="3570288"/>
            <a:ext cx="1892300" cy="714375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Первый контакт</a:t>
            </a:r>
          </a:p>
        </p:txBody>
      </p:sp>
      <p:sp>
        <p:nvSpPr>
          <p:cNvPr id="9" name="AutoShape 9"/>
          <p:cNvSpPr>
            <a:spLocks/>
          </p:cNvSpPr>
          <p:nvPr/>
        </p:nvSpPr>
        <p:spPr bwMode="auto">
          <a:xfrm>
            <a:off x="4810125" y="1057275"/>
            <a:ext cx="1679575" cy="712788"/>
          </a:xfrm>
          <a:prstGeom prst="rightArrow">
            <a:avLst>
              <a:gd name="adj1" fmla="val 100000"/>
              <a:gd name="adj2" fmla="val 57036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Развитие проекта</a:t>
            </a:r>
          </a:p>
        </p:txBody>
      </p:sp>
      <p:sp>
        <p:nvSpPr>
          <p:cNvPr id="10" name="AutoShape 10"/>
          <p:cNvSpPr>
            <a:spLocks/>
          </p:cNvSpPr>
          <p:nvPr/>
        </p:nvSpPr>
        <p:spPr bwMode="auto">
          <a:xfrm>
            <a:off x="4810125" y="3571875"/>
            <a:ext cx="1679575" cy="712788"/>
          </a:xfrm>
          <a:prstGeom prst="rightArrow">
            <a:avLst>
              <a:gd name="adj1" fmla="val 100000"/>
              <a:gd name="adj2" fmla="val 56996"/>
            </a:avLst>
          </a:prstGeom>
          <a:solidFill>
            <a:srgbClr val="5B8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Получение обратной связи</a:t>
            </a:r>
          </a:p>
        </p:txBody>
      </p:sp>
      <p:sp>
        <p:nvSpPr>
          <p:cNvPr id="11" name="AutoShape 11"/>
          <p:cNvSpPr>
            <a:spLocks/>
          </p:cNvSpPr>
          <p:nvPr/>
        </p:nvSpPr>
        <p:spPr bwMode="auto">
          <a:xfrm>
            <a:off x="4810125" y="1893888"/>
            <a:ext cx="1679575" cy="714375"/>
          </a:xfrm>
          <a:prstGeom prst="rightArrow">
            <a:avLst>
              <a:gd name="adj1" fmla="val 100000"/>
              <a:gd name="adj2" fmla="val 57010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Заключение договора</a:t>
            </a:r>
          </a:p>
        </p:txBody>
      </p:sp>
      <p:sp>
        <p:nvSpPr>
          <p:cNvPr id="12" name="AutoShape 12"/>
          <p:cNvSpPr>
            <a:spLocks/>
          </p:cNvSpPr>
          <p:nvPr/>
        </p:nvSpPr>
        <p:spPr bwMode="auto">
          <a:xfrm>
            <a:off x="4810125" y="2733675"/>
            <a:ext cx="1679575" cy="712788"/>
          </a:xfrm>
          <a:prstGeom prst="rightArrow">
            <a:avLst>
              <a:gd name="adj1" fmla="val 100000"/>
              <a:gd name="adj2" fmla="val 570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Поставка / Оказание услуг</a:t>
            </a:r>
          </a:p>
        </p:txBody>
      </p:sp>
      <p:sp>
        <p:nvSpPr>
          <p:cNvPr id="14" name="AutoShape 7"/>
          <p:cNvSpPr>
            <a:spLocks/>
          </p:cNvSpPr>
          <p:nvPr/>
        </p:nvSpPr>
        <p:spPr bwMode="auto">
          <a:xfrm>
            <a:off x="395288" y="2732088"/>
            <a:ext cx="1892300" cy="714375"/>
          </a:xfrm>
          <a:prstGeom prst="rightArrow">
            <a:avLst>
              <a:gd name="adj1" fmla="val 100000"/>
              <a:gd name="adj2" fmla="val 56951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Разработка лида</a:t>
            </a:r>
          </a:p>
        </p:txBody>
      </p:sp>
      <p:sp>
        <p:nvSpPr>
          <p:cNvPr id="15" name="AutoShape 8"/>
          <p:cNvSpPr>
            <a:spLocks/>
          </p:cNvSpPr>
          <p:nvPr/>
        </p:nvSpPr>
        <p:spPr bwMode="auto">
          <a:xfrm>
            <a:off x="395288" y="4408488"/>
            <a:ext cx="1892300" cy="714375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Встреча / презентация</a:t>
            </a: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4810125" y="4408488"/>
            <a:ext cx="1679575" cy="714375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5B8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Поиск новых </a:t>
            </a:r>
            <a:r>
              <a:rPr lang="ru-RU" altLang="ru-RU" sz="1400" b="1" dirty="0" err="1">
                <a:solidFill>
                  <a:schemeClr val="bg1"/>
                </a:solidFill>
              </a:rPr>
              <a:t>лидов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AutoShape 8"/>
          <p:cNvSpPr>
            <a:spLocks/>
          </p:cNvSpPr>
          <p:nvPr/>
        </p:nvSpPr>
        <p:spPr bwMode="auto">
          <a:xfrm>
            <a:off x="395288" y="5241925"/>
            <a:ext cx="1892300" cy="715963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9AE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Работа с возражениями</a:t>
            </a:r>
          </a:p>
        </p:txBody>
      </p:sp>
      <p:sp>
        <p:nvSpPr>
          <p:cNvPr id="18" name="AutoShape 6"/>
          <p:cNvSpPr>
            <a:spLocks/>
          </p:cNvSpPr>
          <p:nvPr/>
        </p:nvSpPr>
        <p:spPr bwMode="auto">
          <a:xfrm>
            <a:off x="4810125" y="5241925"/>
            <a:ext cx="1679575" cy="715963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5B8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Поддержка отношений</a:t>
            </a:r>
          </a:p>
        </p:txBody>
      </p:sp>
      <p:sp>
        <p:nvSpPr>
          <p:cNvPr id="82958" name="Прямоугольник 18"/>
          <p:cNvSpPr>
            <a:spLocks noChangeArrowheads="1"/>
          </p:cNvSpPr>
          <p:nvPr/>
        </p:nvSpPr>
        <p:spPr bwMode="auto">
          <a:xfrm>
            <a:off x="2268538" y="1122363"/>
            <a:ext cx="2420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Выставки, новости, газеты, списки «Эксперт 500»</a:t>
            </a:r>
            <a:r>
              <a:rPr lang="en-US" altLang="ru-RU" sz="1500"/>
              <a:t>, etc., </a:t>
            </a:r>
            <a:r>
              <a:rPr lang="ru-RU" altLang="ru-RU" sz="1500"/>
              <a:t>старые клиенты, …</a:t>
            </a:r>
            <a:endParaRPr lang="en-US" altLang="ru-RU" sz="1500"/>
          </a:p>
        </p:txBody>
      </p:sp>
      <p:sp>
        <p:nvSpPr>
          <p:cNvPr id="82959" name="Прямоугольник 19"/>
          <p:cNvSpPr>
            <a:spLocks noChangeArrowheads="1"/>
          </p:cNvSpPr>
          <p:nvPr/>
        </p:nvSpPr>
        <p:spPr bwMode="auto">
          <a:xfrm>
            <a:off x="2268538" y="1916113"/>
            <a:ext cx="2420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Оборот, штат, потребность в определенном виде кандидатов, развитие,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0" name="Прямоугольник 20"/>
          <p:cNvSpPr>
            <a:spLocks noChangeArrowheads="1"/>
          </p:cNvSpPr>
          <p:nvPr/>
        </p:nvSpPr>
        <p:spPr bwMode="auto">
          <a:xfrm>
            <a:off x="2268538" y="2781300"/>
            <a:ext cx="242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История, акционеры, руководство, команда, ключевые проблемы,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1" name="Прямоугольник 22"/>
          <p:cNvSpPr>
            <a:spLocks noChangeArrowheads="1"/>
          </p:cNvSpPr>
          <p:nvPr/>
        </p:nvSpPr>
        <p:spPr bwMode="auto">
          <a:xfrm>
            <a:off x="2268538" y="3621088"/>
            <a:ext cx="2420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Впечатление, ощущение, «то / не то», интерес, подстройки, питч,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2" name="Прямоугольник 23"/>
          <p:cNvSpPr>
            <a:spLocks noChangeArrowheads="1"/>
          </p:cNvSpPr>
          <p:nvPr/>
        </p:nvSpPr>
        <p:spPr bwMode="auto">
          <a:xfrm>
            <a:off x="2268538" y="4454525"/>
            <a:ext cx="242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Профессионализм, подача, компетенции, знание того, как устроен бизнес,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3" name="Прямоугольник 24"/>
          <p:cNvSpPr>
            <a:spLocks noChangeArrowheads="1"/>
          </p:cNvSpPr>
          <p:nvPr/>
        </p:nvSpPr>
        <p:spPr bwMode="auto">
          <a:xfrm>
            <a:off x="2268538" y="5280025"/>
            <a:ext cx="242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Тактика и стратегия, коммуникабельность, психология, навыки,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4" name="Прямоугольник 25"/>
          <p:cNvSpPr>
            <a:spLocks noChangeArrowheads="1"/>
          </p:cNvSpPr>
          <p:nvPr/>
        </p:nvSpPr>
        <p:spPr bwMode="auto">
          <a:xfrm>
            <a:off x="6489700" y="1122363"/>
            <a:ext cx="2420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Внутренние процессы, лидеры, мнения, ЛПР, бюджеты, сроки, </a:t>
            </a:r>
            <a:r>
              <a:rPr lang="en-US" altLang="ru-RU" sz="1500"/>
              <a:t>etc.</a:t>
            </a:r>
            <a:r>
              <a:rPr lang="ru-RU" altLang="ru-RU" sz="1500"/>
              <a:t> </a:t>
            </a:r>
            <a:endParaRPr lang="en-US" altLang="ru-RU" sz="1500"/>
          </a:p>
        </p:txBody>
      </p:sp>
      <p:sp>
        <p:nvSpPr>
          <p:cNvPr id="82965" name="Прямоугольник 26"/>
          <p:cNvSpPr>
            <a:spLocks noChangeArrowheads="1"/>
          </p:cNvSpPr>
          <p:nvPr/>
        </p:nvSpPr>
        <p:spPr bwMode="auto">
          <a:xfrm>
            <a:off x="6489700" y="1916113"/>
            <a:ext cx="2420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Внимание к деталям, сохранение доверия, контроль этапов,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6" name="Прямоугольник 27"/>
          <p:cNvSpPr>
            <a:spLocks noChangeArrowheads="1"/>
          </p:cNvSpPr>
          <p:nvPr/>
        </p:nvSpPr>
        <p:spPr bwMode="auto">
          <a:xfrm>
            <a:off x="6489700" y="2781300"/>
            <a:ext cx="242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Выполнение обещаний, предоставление большего, контроль негатива,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7" name="Прямоугольник 28"/>
          <p:cNvSpPr>
            <a:spLocks noChangeArrowheads="1"/>
          </p:cNvSpPr>
          <p:nvPr/>
        </p:nvSpPr>
        <p:spPr bwMode="auto">
          <a:xfrm>
            <a:off x="6489700" y="3621088"/>
            <a:ext cx="242093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Регулярный сбор ОС, подключение руководства в случае сложностей,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8" name="Прямоугольник 29"/>
          <p:cNvSpPr>
            <a:spLocks noChangeArrowheads="1"/>
          </p:cNvSpPr>
          <p:nvPr/>
        </p:nvSpPr>
        <p:spPr bwMode="auto">
          <a:xfrm>
            <a:off x="6489700" y="4454525"/>
            <a:ext cx="242093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Переход в новую стадию отношений, дружеское общение (на «ты»?) , </a:t>
            </a:r>
            <a:r>
              <a:rPr lang="en-US" altLang="ru-RU" sz="1500"/>
              <a:t>etc.</a:t>
            </a:r>
            <a:endParaRPr lang="ru-RU" altLang="ru-RU" sz="1500"/>
          </a:p>
        </p:txBody>
      </p:sp>
      <p:sp>
        <p:nvSpPr>
          <p:cNvPr id="82969" name="Прямоугольник 30"/>
          <p:cNvSpPr>
            <a:spLocks noChangeArrowheads="1"/>
          </p:cNvSpPr>
          <p:nvPr/>
        </p:nvSpPr>
        <p:spPr bwMode="auto">
          <a:xfrm>
            <a:off x="6489700" y="5280025"/>
            <a:ext cx="2519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  <a:buFontTx/>
              <a:buNone/>
            </a:pPr>
            <a:r>
              <a:rPr lang="ru-RU" altLang="ru-RU" sz="1500"/>
              <a:t>Обмен новостями, полезностями, попадание </a:t>
            </a:r>
            <a:br>
              <a:rPr lang="ru-RU" altLang="ru-RU" sz="1500"/>
            </a:br>
            <a:r>
              <a:rPr lang="ru-RU" altLang="ru-RU" sz="1500"/>
              <a:t>в «горизонт общения» , </a:t>
            </a:r>
            <a:r>
              <a:rPr lang="en-US" altLang="ru-RU" sz="1500"/>
              <a:t>etc</a:t>
            </a:r>
            <a:r>
              <a:rPr lang="ru-RU" altLang="ru-RU" sz="1500"/>
              <a:t>.</a:t>
            </a:r>
          </a:p>
        </p:txBody>
      </p:sp>
      <p:sp>
        <p:nvSpPr>
          <p:cNvPr id="8297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5603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FCA558-EBB6-4723-A030-6F478938CB4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ru-RU" sz="1000" smtClean="0"/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57238" y="404813"/>
            <a:ext cx="53276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Содержание каждого этапа цикла продаж</a:t>
            </a:r>
          </a:p>
        </p:txBody>
      </p:sp>
      <p:grpSp>
        <p:nvGrpSpPr>
          <p:cNvPr id="82972" name="Группа 3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2973" name="Рисунок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74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82959" grpId="0"/>
      <p:bldP spid="82960" grpId="0"/>
      <p:bldP spid="82961" grpId="0"/>
      <p:bldP spid="82962" grpId="0"/>
      <p:bldP spid="82963" grpId="0"/>
      <p:bldP spid="82964" grpId="0"/>
      <p:bldP spid="82965" grpId="0"/>
      <p:bldP spid="82966" grpId="0"/>
      <p:bldP spid="82967" grpId="0"/>
      <p:bldP spid="82968" grpId="0"/>
      <p:bldP spid="8296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76411" y="2789238"/>
            <a:ext cx="8154988" cy="1503858"/>
          </a:xfrm>
          <a:prstGeom prst="rect">
            <a:avLst/>
          </a:prstGeom>
          <a:solidFill>
            <a:srgbClr val="FFD200"/>
          </a:solidFill>
          <a:ln w="1905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eaLnBrk="1" hangingPunct="1">
              <a:lnSpc>
                <a:spcPct val="80000"/>
              </a:lnSpc>
              <a:spcBef>
                <a:spcPts val="600"/>
              </a:spcBef>
              <a:spcAft>
                <a:spcPts val="300"/>
              </a:spcAft>
              <a:buClr>
                <a:srgbClr val="DCB41E"/>
              </a:buClr>
              <a:buSzPct val="60000"/>
            </a:pPr>
            <a:r>
              <a:rPr lang="ru-RU" smtClean="0">
                <a:solidFill>
                  <a:schemeClr val="tx1"/>
                </a:solidFill>
              </a:rPr>
              <a:t>ЦЕЛИ КАЖДОГО ЭТАПА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377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41F142-5851-47BF-9D35-A619553D057A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ru-RU" sz="1000" smtClean="0"/>
          </a:p>
        </p:txBody>
      </p:sp>
      <p:grpSp>
        <p:nvGrpSpPr>
          <p:cNvPr id="7174" name="Группа 6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7175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92651" y="5363924"/>
            <a:ext cx="29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Обсудим через 5 минут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320802" y="4630572"/>
            <a:ext cx="502394" cy="691267"/>
            <a:chOff x="4320802" y="4198524"/>
            <a:chExt cx="502394" cy="691267"/>
          </a:xfrm>
        </p:grpSpPr>
        <p:sp>
          <p:nvSpPr>
            <p:cNvPr id="28" name="Прямоугольник 27"/>
            <p:cNvSpPr/>
            <p:nvPr/>
          </p:nvSpPr>
          <p:spPr>
            <a:xfrm rot="900000">
              <a:off x="4404442" y="4656144"/>
              <a:ext cx="45719" cy="23347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20366562">
              <a:off x="4694896" y="4672885"/>
              <a:ext cx="45719" cy="21690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320802" y="4345732"/>
              <a:ext cx="502394" cy="5023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63500">
              <a:solidFill>
                <a:srgbClr val="C86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000" b="1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 rot="16200000">
              <a:off x="4638044" y="4541638"/>
              <a:ext cx="48842" cy="110581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4523158" y="4552611"/>
              <a:ext cx="97682" cy="97682"/>
            </a:xfrm>
            <a:prstGeom prst="ellipse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549140" y="4399577"/>
              <a:ext cx="45719" cy="201875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448560" y="4198524"/>
              <a:ext cx="246875" cy="199740"/>
              <a:chOff x="5516499" y="4164430"/>
              <a:chExt cx="401863" cy="407758"/>
            </a:xfrm>
          </p:grpSpPr>
          <p:sp>
            <p:nvSpPr>
              <p:cNvPr id="8" name="Хорда 7"/>
              <p:cNvSpPr/>
              <p:nvPr/>
            </p:nvSpPr>
            <p:spPr>
              <a:xfrm rot="5400000">
                <a:off x="5528718" y="4182543"/>
                <a:ext cx="377426" cy="401863"/>
              </a:xfrm>
              <a:prstGeom prst="chord">
                <a:avLst>
                  <a:gd name="adj1" fmla="val 5432979"/>
                  <a:gd name="adj2" fmla="val 16200000"/>
                </a:avLst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694571" y="4164430"/>
                <a:ext cx="45719" cy="20187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37" name="Прямоугольник 36"/>
          <p:cNvSpPr/>
          <p:nvPr/>
        </p:nvSpPr>
        <p:spPr>
          <a:xfrm>
            <a:off x="3505024" y="1672746"/>
            <a:ext cx="208823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500"/>
              <a:t>Кейс </a:t>
            </a:r>
            <a:r>
              <a:rPr lang="ru-RU" altLang="ru-RU" sz="1500" smtClean="0"/>
              <a:t>/ Упражнение</a:t>
            </a:r>
            <a:endParaRPr lang="ru-RU" sz="1500"/>
          </a:p>
        </p:txBody>
      </p:sp>
      <p:grpSp>
        <p:nvGrpSpPr>
          <p:cNvPr id="38" name="Группа 37"/>
          <p:cNvGrpSpPr/>
          <p:nvPr/>
        </p:nvGrpSpPr>
        <p:grpSpPr>
          <a:xfrm>
            <a:off x="4157754" y="494540"/>
            <a:ext cx="782773" cy="1167094"/>
            <a:chOff x="7596188" y="288147"/>
            <a:chExt cx="782773" cy="1167094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596188" y="288147"/>
              <a:ext cx="782773" cy="1167094"/>
              <a:chOff x="6029909" y="2049414"/>
              <a:chExt cx="1927194" cy="2873396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6461230" y="3091538"/>
                <a:ext cx="1064562" cy="1831272"/>
                <a:chOff x="809973" y="3327272"/>
                <a:chExt cx="323156" cy="555897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809973" y="3766755"/>
                  <a:ext cx="323156" cy="1164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809973" y="3749314"/>
                  <a:ext cx="323156" cy="1164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5" name="Трапеция 44"/>
                <p:cNvSpPr/>
                <p:nvPr/>
              </p:nvSpPr>
              <p:spPr>
                <a:xfrm>
                  <a:off x="889890" y="3660870"/>
                  <a:ext cx="163321" cy="146652"/>
                </a:xfrm>
                <a:prstGeom prst="trapezoid">
                  <a:avLst>
                    <a:gd name="adj" fmla="val 16505"/>
                  </a:avLst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889890" y="3765507"/>
                  <a:ext cx="163321" cy="65821"/>
                </a:xfrm>
                <a:prstGeom prst="ellipse">
                  <a:avLst/>
                </a:prstGeom>
                <a:gradFill flip="none" rotWithShape="1">
                  <a:gsLst>
                    <a:gs pos="12000">
                      <a:schemeClr val="tx1"/>
                    </a:gs>
                    <a:gs pos="40800">
                      <a:schemeClr val="bg1"/>
                    </a:gs>
                    <a:gs pos="86000">
                      <a:schemeClr val="tx1"/>
                    </a:gs>
                  </a:gsLst>
                  <a:lin ang="0" scaled="1"/>
                  <a:tileRect/>
                </a:gra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7" name="Овал 46"/>
                <p:cNvSpPr/>
                <p:nvPr/>
              </p:nvSpPr>
              <p:spPr>
                <a:xfrm>
                  <a:off x="916659" y="3638010"/>
                  <a:ext cx="109783" cy="45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948690" y="3327272"/>
                  <a:ext cx="45719" cy="33885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sz="1200"/>
                </a:p>
              </p:txBody>
            </p:sp>
          </p:grpSp>
          <p:sp>
            <p:nvSpPr>
              <p:cNvPr id="42" name="Равнобедренный треугольник 41"/>
              <p:cNvSpPr/>
              <p:nvPr/>
            </p:nvSpPr>
            <p:spPr>
              <a:xfrm>
                <a:off x="6029909" y="2049414"/>
                <a:ext cx="1927194" cy="1661374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762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2000" b="1" smtClean="0">
                    <a:solidFill>
                      <a:schemeClr val="tx1"/>
                    </a:solidFill>
                  </a:rPr>
                  <a:t> </a:t>
                </a:r>
                <a:endParaRPr lang="ru-RU" sz="20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7790244" y="476672"/>
              <a:ext cx="3946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/>
                <a:t>У</a:t>
              </a:r>
              <a:endParaRPr lang="ru-RU" sz="3000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3955088" y="2348880"/>
            <a:ext cx="118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 smtClean="0"/>
              <a:t>ЗАДАНИЕ </a:t>
            </a:r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18990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/>
          </p:cNvSpPr>
          <p:nvPr/>
        </p:nvSpPr>
        <p:spPr bwMode="auto">
          <a:xfrm>
            <a:off x="830263" y="1482725"/>
            <a:ext cx="1889125" cy="565150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Поиск </a:t>
            </a:r>
            <a:r>
              <a:rPr lang="ru-RU" altLang="ru-RU" sz="1400" b="1" dirty="0" err="1">
                <a:solidFill>
                  <a:schemeClr val="bg1"/>
                </a:solidFill>
              </a:rPr>
              <a:t>лидов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827088" y="2205038"/>
            <a:ext cx="1892300" cy="566737"/>
          </a:xfrm>
          <a:prstGeom prst="rightArrow">
            <a:avLst>
              <a:gd name="adj1" fmla="val 100000"/>
              <a:gd name="adj2" fmla="val 56951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Квалификация </a:t>
            </a:r>
            <a:br>
              <a:rPr lang="ru-RU" altLang="ru-RU" sz="1400" b="1" dirty="0">
                <a:solidFill>
                  <a:schemeClr val="bg1"/>
                </a:solidFill>
              </a:rPr>
            </a:br>
            <a:r>
              <a:rPr lang="ru-RU" altLang="ru-RU" sz="1400" b="1" dirty="0">
                <a:solidFill>
                  <a:schemeClr val="bg1"/>
                </a:solidFill>
              </a:rPr>
              <a:t>и отбор</a:t>
            </a:r>
          </a:p>
        </p:txBody>
      </p:sp>
      <p:sp>
        <p:nvSpPr>
          <p:cNvPr id="8" name="AutoShape 8"/>
          <p:cNvSpPr>
            <a:spLocks/>
          </p:cNvSpPr>
          <p:nvPr/>
        </p:nvSpPr>
        <p:spPr bwMode="auto">
          <a:xfrm>
            <a:off x="827088" y="3687763"/>
            <a:ext cx="1892300" cy="566737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Первый контакт</a:t>
            </a:r>
          </a:p>
        </p:txBody>
      </p:sp>
      <p:sp>
        <p:nvSpPr>
          <p:cNvPr id="9" name="AutoShape 9"/>
          <p:cNvSpPr>
            <a:spLocks/>
          </p:cNvSpPr>
          <p:nvPr/>
        </p:nvSpPr>
        <p:spPr bwMode="auto">
          <a:xfrm>
            <a:off x="4651375" y="1482725"/>
            <a:ext cx="1679575" cy="565150"/>
          </a:xfrm>
          <a:prstGeom prst="rightArrow">
            <a:avLst>
              <a:gd name="adj1" fmla="val 100000"/>
              <a:gd name="adj2" fmla="val 57036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Развитие проекта</a:t>
            </a:r>
          </a:p>
        </p:txBody>
      </p:sp>
      <p:sp>
        <p:nvSpPr>
          <p:cNvPr id="10" name="AutoShape 10"/>
          <p:cNvSpPr>
            <a:spLocks/>
          </p:cNvSpPr>
          <p:nvPr/>
        </p:nvSpPr>
        <p:spPr bwMode="auto">
          <a:xfrm>
            <a:off x="4651375" y="3689350"/>
            <a:ext cx="1679575" cy="565150"/>
          </a:xfrm>
          <a:prstGeom prst="rightArrow">
            <a:avLst>
              <a:gd name="adj1" fmla="val 100000"/>
              <a:gd name="adj2" fmla="val 5699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Получение обратной связи</a:t>
            </a:r>
          </a:p>
        </p:txBody>
      </p:sp>
      <p:sp>
        <p:nvSpPr>
          <p:cNvPr id="11" name="AutoShape 11"/>
          <p:cNvSpPr>
            <a:spLocks/>
          </p:cNvSpPr>
          <p:nvPr/>
        </p:nvSpPr>
        <p:spPr bwMode="auto">
          <a:xfrm>
            <a:off x="4651375" y="2205038"/>
            <a:ext cx="1679575" cy="566737"/>
          </a:xfrm>
          <a:prstGeom prst="rightArrow">
            <a:avLst>
              <a:gd name="adj1" fmla="val 100000"/>
              <a:gd name="adj2" fmla="val 57010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Заключение договора</a:t>
            </a:r>
          </a:p>
        </p:txBody>
      </p:sp>
      <p:sp>
        <p:nvSpPr>
          <p:cNvPr id="12" name="AutoShape 12"/>
          <p:cNvSpPr>
            <a:spLocks/>
          </p:cNvSpPr>
          <p:nvPr/>
        </p:nvSpPr>
        <p:spPr bwMode="auto">
          <a:xfrm>
            <a:off x="4651375" y="2935288"/>
            <a:ext cx="1679575" cy="565150"/>
          </a:xfrm>
          <a:prstGeom prst="rightArrow">
            <a:avLst>
              <a:gd name="adj1" fmla="val 100000"/>
              <a:gd name="adj2" fmla="val 570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Поставка / Оказание услуг</a:t>
            </a:r>
          </a:p>
        </p:txBody>
      </p:sp>
      <p:sp>
        <p:nvSpPr>
          <p:cNvPr id="14" name="AutoShape 7"/>
          <p:cNvSpPr>
            <a:spLocks/>
          </p:cNvSpPr>
          <p:nvPr/>
        </p:nvSpPr>
        <p:spPr bwMode="auto">
          <a:xfrm>
            <a:off x="827088" y="2933700"/>
            <a:ext cx="1892300" cy="566738"/>
          </a:xfrm>
          <a:prstGeom prst="rightArrow">
            <a:avLst>
              <a:gd name="adj1" fmla="val 100000"/>
              <a:gd name="adj2" fmla="val 56951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Разработка лида</a:t>
            </a:r>
          </a:p>
        </p:txBody>
      </p:sp>
      <p:sp>
        <p:nvSpPr>
          <p:cNvPr id="15" name="AutoShape 8"/>
          <p:cNvSpPr>
            <a:spLocks/>
          </p:cNvSpPr>
          <p:nvPr/>
        </p:nvSpPr>
        <p:spPr bwMode="auto">
          <a:xfrm>
            <a:off x="827088" y="4418013"/>
            <a:ext cx="1892300" cy="566737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>
                <a:solidFill>
                  <a:schemeClr val="bg1"/>
                </a:solidFill>
              </a:rPr>
              <a:t>Встреча / презентация</a:t>
            </a: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4651375" y="4418013"/>
            <a:ext cx="1679575" cy="566737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Поиск новых </a:t>
            </a:r>
            <a:r>
              <a:rPr lang="ru-RU" altLang="ru-RU" sz="1400" b="1" dirty="0" err="1">
                <a:solidFill>
                  <a:schemeClr val="bg1"/>
                </a:solidFill>
              </a:rPr>
              <a:t>лидов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AutoShape 8"/>
          <p:cNvSpPr>
            <a:spLocks/>
          </p:cNvSpPr>
          <p:nvPr/>
        </p:nvSpPr>
        <p:spPr bwMode="auto">
          <a:xfrm>
            <a:off x="827088" y="5165725"/>
            <a:ext cx="1892300" cy="568325"/>
          </a:xfrm>
          <a:prstGeom prst="rightArrow">
            <a:avLst>
              <a:gd name="adj1" fmla="val 100000"/>
              <a:gd name="adj2" fmla="val 56958"/>
            </a:avLst>
          </a:prstGeom>
          <a:solidFill>
            <a:srgbClr val="00B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Работа с возражениями</a:t>
            </a:r>
          </a:p>
        </p:txBody>
      </p:sp>
      <p:sp>
        <p:nvSpPr>
          <p:cNvPr id="18" name="AutoShape 6"/>
          <p:cNvSpPr>
            <a:spLocks/>
          </p:cNvSpPr>
          <p:nvPr/>
        </p:nvSpPr>
        <p:spPr bwMode="auto">
          <a:xfrm>
            <a:off x="4651375" y="5165725"/>
            <a:ext cx="1679575" cy="568325"/>
          </a:xfrm>
          <a:prstGeom prst="rightArrow">
            <a:avLst>
              <a:gd name="adj1" fmla="val 100000"/>
              <a:gd name="adj2" fmla="val 569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46800" anchor="ctr"/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</a:rPr>
              <a:t>Поддержка отношений</a:t>
            </a:r>
          </a:p>
        </p:txBody>
      </p:sp>
      <p:sp>
        <p:nvSpPr>
          <p:cNvPr id="83983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259763" y="6524625"/>
            <a:ext cx="4889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DF4224-CDFB-4934-98B7-F89FA03CD9A9}" type="slidenum">
              <a:rPr lang="en-US" altLang="ru-RU" sz="1000" smtClean="0"/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ru-RU" sz="1000" smtClean="0"/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57238" y="601663"/>
            <a:ext cx="425450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+mn-lt"/>
              </a:rPr>
              <a:t>Цели каждого этапа</a:t>
            </a:r>
            <a:endParaRPr lang="ru-RU" altLang="ru-RU" sz="20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73363" y="1476375"/>
            <a:ext cx="5727700" cy="4483100"/>
            <a:chOff x="2773363" y="1476375"/>
            <a:chExt cx="5727700" cy="4483100"/>
          </a:xfrm>
        </p:grpSpPr>
        <p:sp>
          <p:nvSpPr>
            <p:cNvPr id="83982" name="Прямоугольник 18"/>
            <p:cNvSpPr>
              <a:spLocks noChangeArrowheads="1"/>
            </p:cNvSpPr>
            <p:nvPr/>
          </p:nvSpPr>
          <p:spPr bwMode="auto">
            <a:xfrm>
              <a:off x="2773363" y="1577975"/>
              <a:ext cx="17986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Количество!</a:t>
              </a:r>
              <a:endParaRPr lang="en-US" altLang="ru-RU" sz="2000"/>
            </a:p>
          </p:txBody>
        </p:sp>
        <p:sp>
          <p:nvSpPr>
            <p:cNvPr id="83985" name="Прямоугольник 18"/>
            <p:cNvSpPr>
              <a:spLocks noChangeArrowheads="1"/>
            </p:cNvSpPr>
            <p:nvPr/>
          </p:nvSpPr>
          <p:spPr bwMode="auto">
            <a:xfrm>
              <a:off x="2773363" y="2349500"/>
              <a:ext cx="17986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Вероятность!</a:t>
              </a:r>
              <a:endParaRPr lang="en-US" altLang="ru-RU" sz="2000"/>
            </a:p>
          </p:txBody>
        </p:sp>
        <p:sp>
          <p:nvSpPr>
            <p:cNvPr id="83986" name="Прямоугольник 18"/>
            <p:cNvSpPr>
              <a:spLocks noChangeArrowheads="1"/>
            </p:cNvSpPr>
            <p:nvPr/>
          </p:nvSpPr>
          <p:spPr bwMode="auto">
            <a:xfrm>
              <a:off x="2773363" y="3070225"/>
              <a:ext cx="17986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Зацепка!</a:t>
              </a:r>
              <a:endParaRPr lang="en-US" altLang="ru-RU" sz="2000"/>
            </a:p>
          </p:txBody>
        </p:sp>
        <p:sp>
          <p:nvSpPr>
            <p:cNvPr id="83987" name="Прямоугольник 18"/>
            <p:cNvSpPr>
              <a:spLocks noChangeArrowheads="1"/>
            </p:cNvSpPr>
            <p:nvPr/>
          </p:nvSpPr>
          <p:spPr bwMode="auto">
            <a:xfrm>
              <a:off x="2773363" y="3836988"/>
              <a:ext cx="179863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Понравиться!</a:t>
              </a:r>
              <a:endParaRPr lang="en-US" altLang="ru-RU" sz="2000"/>
            </a:p>
          </p:txBody>
        </p:sp>
        <p:sp>
          <p:nvSpPr>
            <p:cNvPr id="83988" name="Прямоугольник 18"/>
            <p:cNvSpPr>
              <a:spLocks noChangeArrowheads="1"/>
            </p:cNvSpPr>
            <p:nvPr/>
          </p:nvSpPr>
          <p:spPr bwMode="auto">
            <a:xfrm>
              <a:off x="2773363" y="4425950"/>
              <a:ext cx="179863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Показать ценность!</a:t>
              </a:r>
              <a:endParaRPr lang="en-US" altLang="ru-RU" sz="2000"/>
            </a:p>
          </p:txBody>
        </p:sp>
        <p:sp>
          <p:nvSpPr>
            <p:cNvPr id="83989" name="Прямоугольник 18"/>
            <p:cNvSpPr>
              <a:spLocks noChangeArrowheads="1"/>
            </p:cNvSpPr>
            <p:nvPr/>
          </p:nvSpPr>
          <p:spPr bwMode="auto">
            <a:xfrm>
              <a:off x="2773363" y="5126038"/>
              <a:ext cx="1798637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Выяснить истинные мотивы!</a:t>
              </a:r>
              <a:endParaRPr lang="en-US" altLang="ru-RU" sz="2000"/>
            </a:p>
          </p:txBody>
        </p:sp>
        <p:sp>
          <p:nvSpPr>
            <p:cNvPr id="83990" name="Прямоугольник 18"/>
            <p:cNvSpPr>
              <a:spLocks noChangeArrowheads="1"/>
            </p:cNvSpPr>
            <p:nvPr/>
          </p:nvSpPr>
          <p:spPr bwMode="auto">
            <a:xfrm>
              <a:off x="6411913" y="1476375"/>
              <a:ext cx="20891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Расширять сотрудничество!</a:t>
              </a:r>
              <a:endParaRPr lang="en-US" altLang="ru-RU" sz="2000"/>
            </a:p>
          </p:txBody>
        </p:sp>
        <p:sp>
          <p:nvSpPr>
            <p:cNvPr id="83991" name="Прямоугольник 18"/>
            <p:cNvSpPr>
              <a:spLocks noChangeArrowheads="1"/>
            </p:cNvSpPr>
            <p:nvPr/>
          </p:nvSpPr>
          <p:spPr bwMode="auto">
            <a:xfrm>
              <a:off x="6411913" y="2195513"/>
              <a:ext cx="208915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Контролировать детали!</a:t>
              </a:r>
              <a:endParaRPr lang="en-US" altLang="ru-RU" sz="2000"/>
            </a:p>
          </p:txBody>
        </p:sp>
        <p:sp>
          <p:nvSpPr>
            <p:cNvPr id="83992" name="Прямоугольник 18"/>
            <p:cNvSpPr>
              <a:spLocks noChangeArrowheads="1"/>
            </p:cNvSpPr>
            <p:nvPr/>
          </p:nvSpPr>
          <p:spPr bwMode="auto">
            <a:xfrm>
              <a:off x="6411913" y="2914650"/>
              <a:ext cx="20891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Строго соблюдать договорённости!</a:t>
              </a:r>
              <a:endParaRPr lang="en-US" altLang="ru-RU" sz="2000"/>
            </a:p>
          </p:txBody>
        </p:sp>
        <p:sp>
          <p:nvSpPr>
            <p:cNvPr id="83993" name="Прямоугольник 18"/>
            <p:cNvSpPr>
              <a:spLocks noChangeArrowheads="1"/>
            </p:cNvSpPr>
            <p:nvPr/>
          </p:nvSpPr>
          <p:spPr bwMode="auto">
            <a:xfrm>
              <a:off x="6411913" y="3533775"/>
              <a:ext cx="208915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Фиксировать, исправлять, делиться!</a:t>
              </a:r>
              <a:endParaRPr lang="en-US" altLang="ru-RU" sz="2000"/>
            </a:p>
          </p:txBody>
        </p:sp>
        <p:sp>
          <p:nvSpPr>
            <p:cNvPr id="83994" name="Прямоугольник 18"/>
            <p:cNvSpPr>
              <a:spLocks noChangeArrowheads="1"/>
            </p:cNvSpPr>
            <p:nvPr/>
          </p:nvSpPr>
          <p:spPr bwMode="auto">
            <a:xfrm>
              <a:off x="6411913" y="4422775"/>
              <a:ext cx="20891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«Перекрёстное опыление»!</a:t>
              </a:r>
              <a:endParaRPr lang="en-US" altLang="ru-RU" sz="2000"/>
            </a:p>
          </p:txBody>
        </p:sp>
        <p:sp>
          <p:nvSpPr>
            <p:cNvPr id="83995" name="Прямоугольник 18"/>
            <p:cNvSpPr>
              <a:spLocks noChangeArrowheads="1"/>
            </p:cNvSpPr>
            <p:nvPr/>
          </p:nvSpPr>
          <p:spPr bwMode="auto">
            <a:xfrm>
              <a:off x="6411913" y="5127625"/>
              <a:ext cx="208915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800" rIns="46800">
              <a:spAutoFit/>
            </a:bodyPr>
            <a:lstStyle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ts val="600"/>
                </a:spcBef>
                <a:spcAft>
                  <a:spcPts val="300"/>
                </a:spcAft>
                <a:buClr>
                  <a:srgbClr val="DCB41E"/>
                </a:buClr>
                <a:buSzPct val="60000"/>
                <a:buFontTx/>
                <a:buNone/>
              </a:pPr>
              <a:r>
                <a:rPr lang="ru-RU" altLang="ru-RU" sz="2000"/>
                <a:t>Регулярное полезное общение!</a:t>
              </a:r>
              <a:endParaRPr lang="en-US" altLang="ru-RU" sz="2000"/>
            </a:p>
          </p:txBody>
        </p:sp>
      </p:grpSp>
      <p:grpSp>
        <p:nvGrpSpPr>
          <p:cNvPr id="83996" name="Группа 31"/>
          <p:cNvGrpSpPr>
            <a:grpSpLocks/>
          </p:cNvGrpSpPr>
          <p:nvPr/>
        </p:nvGrpSpPr>
        <p:grpSpPr bwMode="auto">
          <a:xfrm>
            <a:off x="1587500" y="6453188"/>
            <a:ext cx="5969000" cy="415925"/>
            <a:chOff x="1587873" y="6453336"/>
            <a:chExt cx="5968254" cy="415777"/>
          </a:xfrm>
        </p:grpSpPr>
        <p:pic>
          <p:nvPicPr>
            <p:cNvPr id="83997" name="Рисунок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3" y="6453336"/>
              <a:ext cx="5968254" cy="41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98" name="Прямоугольник 22"/>
            <p:cNvSpPr>
              <a:spLocks noChangeArrowheads="1"/>
            </p:cNvSpPr>
            <p:nvPr/>
          </p:nvSpPr>
          <p:spPr bwMode="auto">
            <a:xfrm>
              <a:off x="3774260" y="6503034"/>
              <a:ext cx="16129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800"/>
                <a:t>© </a:t>
              </a:r>
              <a:r>
                <a:rPr lang="ru-RU" altLang="ru-RU" sz="1000"/>
                <a:t>Михаил Люфанов, 2015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000"/>
                <a:t>www.salesportal.ru</a:t>
              </a:r>
              <a:endParaRPr lang="ru-RU" altLang="ru-RU"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72437</TotalTime>
  <Words>9029</Words>
  <Application>Microsoft Office PowerPoint</Application>
  <PresentationFormat>Экран (4:3)</PresentationFormat>
  <Paragraphs>3025</Paragraphs>
  <Slides>207</Slides>
  <Notes>62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207</vt:i4>
      </vt:variant>
    </vt:vector>
  </HeadingPairs>
  <TitlesOfParts>
    <vt:vector size="209" baseType="lpstr"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Подстройки и надстройки</vt:lpstr>
      <vt:lpstr>Битва фреймов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Люфанов</dc:creator>
  <cp:lastModifiedBy>Михаил Люфанов</cp:lastModifiedBy>
  <cp:revision>4903</cp:revision>
  <cp:lastPrinted>2014-03-24T14:11:13Z</cp:lastPrinted>
  <dcterms:created xsi:type="dcterms:W3CDTF">2014-02-08T07:33:03Z</dcterms:created>
  <dcterms:modified xsi:type="dcterms:W3CDTF">2015-09-19T10:49:53Z</dcterms:modified>
</cp:coreProperties>
</file>